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403" r:id="rId3"/>
    <p:sldId id="320" r:id="rId4"/>
    <p:sldId id="274" r:id="rId5"/>
    <p:sldId id="404" r:id="rId6"/>
    <p:sldId id="285" r:id="rId7"/>
    <p:sldId id="286" r:id="rId8"/>
    <p:sldId id="324" r:id="rId9"/>
    <p:sldId id="399" r:id="rId10"/>
    <p:sldId id="400" r:id="rId11"/>
    <p:sldId id="401" r:id="rId12"/>
    <p:sldId id="402" r:id="rId13"/>
    <p:sldId id="354" r:id="rId14"/>
    <p:sldId id="405" r:id="rId15"/>
    <p:sldId id="357" r:id="rId16"/>
    <p:sldId id="341" r:id="rId17"/>
    <p:sldId id="288" r:id="rId18"/>
    <p:sldId id="412" r:id="rId19"/>
    <p:sldId id="413" r:id="rId20"/>
    <p:sldId id="418" r:id="rId21"/>
    <p:sldId id="419" r:id="rId22"/>
    <p:sldId id="421" r:id="rId23"/>
    <p:sldId id="422" r:id="rId24"/>
    <p:sldId id="386" r:id="rId25"/>
    <p:sldId id="410" r:id="rId26"/>
    <p:sldId id="394" r:id="rId27"/>
    <p:sldId id="374" r:id="rId28"/>
    <p:sldId id="424" r:id="rId29"/>
    <p:sldId id="385" r:id="rId30"/>
    <p:sldId id="432" r:id="rId31"/>
    <p:sldId id="427" r:id="rId32"/>
    <p:sldId id="300" r:id="rId33"/>
    <p:sldId id="346" r:id="rId34"/>
    <p:sldId id="434" r:id="rId35"/>
    <p:sldId id="265" r:id="rId36"/>
    <p:sldId id="436" r:id="rId37"/>
    <p:sldId id="314" r:id="rId38"/>
    <p:sldId id="349" r:id="rId39"/>
    <p:sldId id="363" r:id="rId40"/>
    <p:sldId id="261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9051"/>
    <a:srgbClr val="008F00"/>
    <a:srgbClr val="BFBFBF"/>
    <a:srgbClr val="A09870"/>
    <a:srgbClr val="E9B44A"/>
    <a:srgbClr val="E1B55D"/>
    <a:srgbClr val="4E72BE"/>
    <a:srgbClr val="A6B870"/>
    <a:srgbClr val="D57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5"/>
    <p:restoredTop sz="94915"/>
  </p:normalViewPr>
  <p:slideViewPr>
    <p:cSldViewPr>
      <p:cViewPr varScale="1">
        <p:scale>
          <a:sx n="96" d="100"/>
          <a:sy n="96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1D-DB42-AB5C-90AEEBB66D9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11D-DB42-AB5C-90AEEBB66D99}"/>
              </c:ext>
            </c:extLst>
          </c:dPt>
          <c:dLbls>
            <c:dLbl>
              <c:idx val="0"/>
              <c:layout>
                <c:manualLayout>
                  <c:x val="0.27617821851018098"/>
                  <c:y val="-0.246813410367752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AF0C1-E4B4-7E4A-BCFC-8EB54649CD3C}" type="CATEGORYNAME">
                      <a:rPr lang="en-US" sz="2000" b="1" i="0">
                        <a:solidFill>
                          <a:schemeClr val="bg1"/>
                        </a:solidFill>
                        <a:latin typeface="Calibri Regular"/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000" b="1" i="0" baseline="0" dirty="0">
                        <a:solidFill>
                          <a:schemeClr val="bg1"/>
                        </a:solidFill>
                        <a:latin typeface="Calibri Regular"/>
                      </a:rPr>
                      <a:t>
</a:t>
                    </a:r>
                    <a:fld id="{5A4F9D5D-9C43-7846-BF99-F48DED26BF91}" type="PERCENTAGE">
                      <a:rPr lang="en-US" sz="2000" b="1" i="0" baseline="0">
                        <a:solidFill>
                          <a:schemeClr val="bg1"/>
                        </a:solidFill>
                        <a:latin typeface="Calibri Regular"/>
                      </a:rPr>
                      <a:pPr>
                        <a:defRPr/>
                      </a:pPr>
                      <a:t>[PERCENTAGE]</a:t>
                    </a:fld>
                    <a:endParaRPr lang="en-US" sz="2000" b="1" i="0" baseline="0" dirty="0">
                      <a:solidFill>
                        <a:schemeClr val="bg1"/>
                      </a:solidFill>
                      <a:latin typeface="Calibri Regular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252159122567798"/>
                      <c:h val="0.193619646205565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11D-DB42-AB5C-90AEEBB66D99}"/>
                </c:ext>
              </c:extLst>
            </c:dLbl>
            <c:dLbl>
              <c:idx val="1"/>
              <c:layout>
                <c:manualLayout>
                  <c:x val="1.6862563967213601E-2"/>
                  <c:y val="-3.2695614170467201E-2"/>
                </c:manualLayout>
              </c:layout>
              <c:tx>
                <c:rich>
                  <a:bodyPr/>
                  <a:lstStyle/>
                  <a:p>
                    <a:fld id="{04BDBEDF-9C83-484C-A123-B2F62D2A446A}" type="CATEGORYNAME">
                      <a:rPr lang="en-US" sz="2000" b="1" i="0">
                        <a:solidFill>
                          <a:schemeClr val="tx1"/>
                        </a:solidFill>
                        <a:latin typeface="Calibri Regular"/>
                      </a:rPr>
                      <a:pPr/>
                      <a:t>[CATEGORY NAME]</a:t>
                    </a:fld>
                    <a:r>
                      <a:rPr lang="en-US" sz="2000" b="1" i="0" baseline="0" dirty="0">
                        <a:solidFill>
                          <a:schemeClr val="bg1"/>
                        </a:solidFill>
                        <a:latin typeface="Calibri Regular"/>
                      </a:rPr>
                      <a:t>
</a:t>
                    </a:r>
                    <a:fld id="{9BCBC488-48D0-9F46-9E23-3B93F6199F6C}" type="PERCENTAGE">
                      <a:rPr lang="en-US" sz="2000" b="1" i="0" baseline="0">
                        <a:solidFill>
                          <a:schemeClr val="tx1"/>
                        </a:solidFill>
                        <a:latin typeface="Calibri Regular"/>
                      </a:rPr>
                      <a:pPr/>
                      <a:t>[PERCENTAGE]</a:t>
                    </a:fld>
                    <a:endParaRPr lang="en-US" sz="2000" b="1" i="0" baseline="0" dirty="0">
                      <a:solidFill>
                        <a:schemeClr val="bg1"/>
                      </a:solidFill>
                      <a:latin typeface="Calibri Regular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11D-DB42-AB5C-90AEEBB66D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Restarting-based Handling</c:v>
                </c:pt>
                <c:pt idx="1">
                  <c:v>Customized Handling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14934</c:v>
                </c:pt>
                <c:pt idx="1">
                  <c:v>1226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1D-DB42-AB5C-90AEEBB66D9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Regular"/>
              </a:defRPr>
            </a:lvl1pPr>
          </a:lstStyle>
          <a:p>
            <a:fld id="{4983A06E-8AFB-B84C-89E9-93C0320F1039}" type="datetimeFigureOut">
              <a:rPr lang="en-US" smtClean="0"/>
              <a:pPr/>
              <a:t>8/17/18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Regular"/>
              </a:defRPr>
            </a:lvl1pPr>
          </a:lstStyle>
          <a:p>
            <a:fld id="{9533ACE3-F6BC-6447-9E7F-2E99A569C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0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8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0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22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0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22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39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5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26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40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36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88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2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42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03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44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5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29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21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2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18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06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0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98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39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80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6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8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69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50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68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6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0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7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5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CE3-F6BC-6447-9E7F-2E99A569C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7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B42E5C-E5EF-F24D-830B-2E495EEB135E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316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BFD70-2CD9-CB4D-8A2C-882E534C774A}"/>
              </a:ext>
            </a:extLst>
          </p:cNvPr>
          <p:cNvSpPr/>
          <p:nvPr userDrawn="1"/>
        </p:nvSpPr>
        <p:spPr>
          <a:xfrm>
            <a:off x="0" y="6172200"/>
            <a:ext cx="12192000" cy="228600"/>
          </a:xfrm>
          <a:prstGeom prst="rect">
            <a:avLst/>
          </a:prstGeom>
          <a:solidFill>
            <a:srgbClr val="E9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6B03BC-4254-1443-86E8-B12C2CD5835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639F6B6E-36E0-804F-B52E-22E2493C2F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467600" y="99204"/>
            <a:ext cx="4572000" cy="89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281178C-AC3C-1E4D-9ACA-2120C85F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21">
            <a:extLst>
              <a:ext uri="{FF2B5EF4-FFF2-40B4-BE49-F238E27FC236}">
                <a16:creationId xmlns:a16="http://schemas.microsoft.com/office/drawing/2014/main" id="{56084A2A-7C28-734E-ACE0-CE3C40A55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Footer Placeholder 22">
            <a:extLst>
              <a:ext uri="{FF2B5EF4-FFF2-40B4-BE49-F238E27FC236}">
                <a16:creationId xmlns:a16="http://schemas.microsoft.com/office/drawing/2014/main" id="{0DAB0E99-58A0-FA45-9EC4-387F6A49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MobiSys'18</a:t>
            </a:r>
            <a:endParaRPr lang="en-US" altLang="en-US" dirty="0"/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F3C3F2D5-0031-714A-BB56-BB7C9E53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B1790-FEB3-D54C-9314-43EE033F55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691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EC143-4C2D-B045-863B-E9E3D11B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518321-193F-E440-B922-B0049C7B9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F357-C24D-4F4B-8AC7-67871D3D021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9A9A0079-512E-2C4E-B6E1-09FA00B7C6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6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B16B4-7318-3341-B246-33A80688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8D056E-4204-4F45-B3FD-2AE797FF7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708F8-CE16-5249-AC24-A3D4FA8AFA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1E26FC8-97F5-DB4C-931E-F4F10D3533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7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408F8-7A99-8749-9F6B-127B775B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975B75-47EA-A648-844C-C9CAC5133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4BF69-995D-6B4D-93E7-289340109A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0A2E9B92-1A6F-904A-AD6F-2968B8295B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6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8A77E-E01F-0E41-807C-B410EEE2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77F89B-94B5-5944-9F5B-141F1EFD4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8768-1722-5944-B1E2-332A2886A9A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F7FF0687-E948-8046-8722-87C491BC4B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1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786E791-82E6-BA49-B11E-2747A7A1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6E1A-B60A-7D4A-9878-8F83C47263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38825-61BC-0643-8CC3-56A78524E75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Footer Placeholder 15">
            <a:extLst>
              <a:ext uri="{FF2B5EF4-FFF2-40B4-BE49-F238E27FC236}">
                <a16:creationId xmlns:a16="http://schemas.microsoft.com/office/drawing/2014/main" id="{F81E043D-D1DB-CF46-87D8-56FA0ED405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0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74D709-69AA-2748-BDAA-9BC470DE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C49E377-A3AB-094B-99A0-9E373DD1A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E6F46-2DA2-434D-87E6-7A06C8C435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A2C3F8C5-B53F-954C-A4D2-C4516D7A1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3008B2-BB05-7341-BC4F-32B01219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79B6F3-888F-7B4C-AEE0-1A0ABFA90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8A496-CF03-064A-997E-5E2F8A274D2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629C99DA-5EF2-2D44-9982-586882AC1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4BEC146-0DF8-3847-9E09-EF729ADB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9C4504-49AE-9C45-85B5-F6A844E0C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5E0DE-5B6F-904F-BD7F-E26888C81C9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id="{01E5D523-E9ED-F846-9818-825C66A87A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5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24000"/>
            <a:ext cx="6172200" cy="4572000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CC0B97-A323-7645-A5C0-B8E19C36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E9479-326D-424E-AD3B-37338614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C2F8C-C204-414D-ABAA-C08166B9D2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Footer Placeholder 15">
            <a:extLst>
              <a:ext uri="{FF2B5EF4-FFF2-40B4-BE49-F238E27FC236}">
                <a16:creationId xmlns:a16="http://schemas.microsoft.com/office/drawing/2014/main" id="{EDB4E541-7E01-5341-8459-4E20CA086C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450DB5-E353-5D4A-94A2-BC9FAA1A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4012" cy="1219200"/>
          </a:xfrm>
        </p:spPr>
        <p:txBody>
          <a:bodyPr anchor="ctr" anchorCtr="0"/>
          <a:lstStyle>
            <a:lvl1pPr>
              <a:defRPr sz="4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F09D1B-1EFB-964B-B4EF-2EED3879B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4000"/>
            <a:ext cx="3932237" cy="4572000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88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4012" cy="1219200"/>
          </a:xfrm>
        </p:spPr>
        <p:txBody>
          <a:bodyPr anchor="ctr" anchorCtr="0"/>
          <a:lstStyle>
            <a:lvl1pPr>
              <a:defRPr sz="4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24000"/>
            <a:ext cx="6172200" cy="4572000"/>
          </a:xfrm>
        </p:spPr>
        <p:txBody>
          <a:bodyPr rtlCol="0">
            <a:normAutofit/>
          </a:bodyPr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24000"/>
            <a:ext cx="3932237" cy="4572000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FEDEB5-CC62-5A4D-B553-3BB0C64A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DD3A8-CF5A-5946-B851-9B646FC76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ACB85-E705-8543-9949-642334D8717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7" name="Footer Placeholder 15">
            <a:extLst>
              <a:ext uri="{FF2B5EF4-FFF2-40B4-BE49-F238E27FC236}">
                <a16:creationId xmlns:a16="http://schemas.microsoft.com/office/drawing/2014/main" id="{106A08EA-C9A7-234E-BFDF-004E88DCE0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2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A9933874-B4B1-E048-B95B-2675017689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085" b="15349"/>
          <a:stretch>
            <a:fillRect/>
          </a:stretch>
        </p:blipFill>
        <p:spPr bwMode="auto">
          <a:xfrm>
            <a:off x="7543800" y="2292350"/>
            <a:ext cx="46482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8C34578B-3F6F-814E-823A-34ABDE4B4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AE369A19-13E6-484E-98E6-C9EB81372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36546-1492-5E4A-9DE4-C15B967D0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00200" y="6356350"/>
            <a:ext cx="228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 b="0" i="0">
                <a:solidFill>
                  <a:schemeClr val="tx1">
                    <a:tint val="75000"/>
                  </a:schemeClr>
                </a:solidFill>
                <a:latin typeface="Calibri Regular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5FDD-18BA-3B40-A9CE-FA8D4449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 b="0" i="0">
                <a:solidFill>
                  <a:schemeClr val="tx1">
                    <a:tint val="75000"/>
                  </a:schemeClr>
                </a:solidFill>
                <a:latin typeface="Calibri Regular"/>
              </a:defRPr>
            </a:lvl1pPr>
          </a:lstStyle>
          <a:p>
            <a:pPr>
              <a:defRPr/>
            </a:pPr>
            <a:fld id="{B207EF55-E021-5946-A0B2-3D1D4F3B0455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1" name="Picture 9">
            <a:extLst>
              <a:ext uri="{FF2B5EF4-FFF2-40B4-BE49-F238E27FC236}">
                <a16:creationId xmlns:a16="http://schemas.microsoft.com/office/drawing/2014/main" id="{485EF8B6-7197-0540-8291-763B8EAAC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6450" y="6340661"/>
            <a:ext cx="695325" cy="36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B483B8-8282-0647-A6E7-7AE5C771D4EC}"/>
              </a:ext>
            </a:extLst>
          </p:cNvPr>
          <p:cNvSpPr/>
          <p:nvPr userDrawn="1"/>
        </p:nvSpPr>
        <p:spPr>
          <a:xfrm>
            <a:off x="1588" y="6248400"/>
            <a:ext cx="12188825" cy="63500"/>
          </a:xfrm>
          <a:prstGeom prst="rect">
            <a:avLst/>
          </a:prstGeom>
          <a:solidFill>
            <a:srgbClr val="E9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B0699-A857-6347-A68C-E2E8757A1CC5}"/>
              </a:ext>
            </a:extLst>
          </p:cNvPr>
          <p:cNvSpPr/>
          <p:nvPr userDrawn="1"/>
        </p:nvSpPr>
        <p:spPr>
          <a:xfrm>
            <a:off x="1588" y="6732588"/>
            <a:ext cx="12188825" cy="125412"/>
          </a:xfrm>
          <a:prstGeom prst="rect">
            <a:avLst/>
          </a:prstGeom>
          <a:solidFill>
            <a:srgbClr val="316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D28E7-975D-E84F-89B3-A37D56197FF2}"/>
              </a:ext>
            </a:extLst>
          </p:cNvPr>
          <p:cNvSpPr/>
          <p:nvPr userDrawn="1"/>
        </p:nvSpPr>
        <p:spPr>
          <a:xfrm>
            <a:off x="0" y="0"/>
            <a:ext cx="12192000" cy="125413"/>
          </a:xfrm>
          <a:prstGeom prst="rect">
            <a:avLst/>
          </a:prstGeom>
          <a:solidFill>
            <a:srgbClr val="316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E2079B-7C8A-A64B-ADFE-0345B59672B8}"/>
              </a:ext>
            </a:extLst>
          </p:cNvPr>
          <p:cNvSpPr/>
          <p:nvPr userDrawn="1"/>
        </p:nvSpPr>
        <p:spPr>
          <a:xfrm>
            <a:off x="0" y="76200"/>
            <a:ext cx="12188825" cy="63500"/>
          </a:xfrm>
          <a:prstGeom prst="rect">
            <a:avLst/>
          </a:prstGeom>
          <a:solidFill>
            <a:srgbClr val="E9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A4E583F-B742-BB4D-BC5D-8B3975CFA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 b="0" i="0">
                <a:solidFill>
                  <a:schemeClr val="tx1">
                    <a:tint val="75000"/>
                  </a:schemeClr>
                </a:solidFill>
                <a:latin typeface="Calibri Regular"/>
              </a:defRPr>
            </a:lvl1pPr>
          </a:lstStyle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0" i="0" kern="1200">
          <a:solidFill>
            <a:schemeClr val="tx1"/>
          </a:solidFill>
          <a:effectLst/>
          <a:latin typeface="Calibri Regular"/>
          <a:ea typeface="Roboto" panose="02000000000000000000" pitchFamily="2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Regular"/>
          <a:ea typeface="Roboto" panose="02000000000000000000" pitchFamily="2" charset="0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Regular"/>
          <a:ea typeface="Roboto" panose="02000000000000000000" pitchFamily="2" charset="0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Regular"/>
          <a:ea typeface="Roboto" panose="02000000000000000000" pitchFamily="2" charset="0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chemeClr val="tx1"/>
          </a:solidFill>
          <a:latin typeface="Calibri Regular"/>
          <a:ea typeface="Roboto" panose="02000000000000000000" pitchFamily="2" charset="0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chemeClr val="tx1"/>
          </a:solidFill>
          <a:latin typeface="Calibri Regular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ov"/><Relationship Id="rId7" Type="http://schemas.openxmlformats.org/officeDocument/2006/relationships/image" Target="../media/image19.png"/><Relationship Id="rId2" Type="http://schemas.microsoft.com/office/2007/relationships/media" Target="../media/media3.mov"/><Relationship Id="rId1" Type="http://schemas.openxmlformats.org/officeDocument/2006/relationships/tags" Target="../tags/tag7.xml"/><Relationship Id="rId6" Type="http://schemas.openxmlformats.org/officeDocument/2006/relationships/image" Target="../media/image18.tif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ov"/><Relationship Id="rId7" Type="http://schemas.openxmlformats.org/officeDocument/2006/relationships/image" Target="../media/image21.png"/><Relationship Id="rId2" Type="http://schemas.microsoft.com/office/2007/relationships/media" Target="../media/media4.mov"/><Relationship Id="rId1" Type="http://schemas.openxmlformats.org/officeDocument/2006/relationships/tags" Target="../tags/tag8.xml"/><Relationship Id="rId6" Type="http://schemas.openxmlformats.org/officeDocument/2006/relationships/image" Target="../media/image20.tif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ov"/><Relationship Id="rId7" Type="http://schemas.openxmlformats.org/officeDocument/2006/relationships/image" Target="../media/image23.png"/><Relationship Id="rId2" Type="http://schemas.microsoft.com/office/2007/relationships/media" Target="../media/media5.mov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(null)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1.mov"/><Relationship Id="rId7" Type="http://schemas.openxmlformats.org/officeDocument/2006/relationships/notesSlide" Target="../notesSlides/notesSlide9.xml"/><Relationship Id="rId2" Type="http://schemas.microsoft.com/office/2007/relationships/media" Target="../media/media1.mov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ov"/><Relationship Id="rId4" Type="http://schemas.microsoft.com/office/2007/relationships/media" Target="../media/media2.mov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4F950C56-2A55-FA43-B49A-A875941822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143000"/>
            <a:ext cx="10210800" cy="238760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Calibri Regular"/>
              </a:rPr>
              <a:t>RuntimeDroid: Restarting-Free Runtime Change Handling for Android Apps</a:t>
            </a:r>
            <a:endParaRPr lang="en-US" altLang="en-US" dirty="0">
              <a:latin typeface="Calibri Regular"/>
            </a:endParaRP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675654A1-242C-DD47-908A-9E14074375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114800"/>
            <a:ext cx="9144000" cy="1655762"/>
          </a:xfrm>
        </p:spPr>
        <p:txBody>
          <a:bodyPr/>
          <a:lstStyle/>
          <a:p>
            <a:pPr eaLnBrk="1" hangingPunct="1"/>
            <a:r>
              <a:rPr lang="en-US" altLang="en-US" sz="2800" u="sng" dirty="0">
                <a:latin typeface="Calibri Regular"/>
              </a:rPr>
              <a:t>Umar Farooq</a:t>
            </a:r>
            <a:r>
              <a:rPr lang="en-US" altLang="en-US" sz="2800" dirty="0">
                <a:latin typeface="Calibri Regular"/>
              </a:rPr>
              <a:t> and </a:t>
            </a:r>
            <a:r>
              <a:rPr lang="en-US" altLang="en-US" sz="2800" dirty="0" err="1">
                <a:latin typeface="Calibri Regular"/>
              </a:rPr>
              <a:t>Zhijia</a:t>
            </a:r>
            <a:r>
              <a:rPr lang="en-US" altLang="en-US" sz="2800" dirty="0">
                <a:latin typeface="Calibri Regular"/>
              </a:rPr>
              <a:t> Zhao</a:t>
            </a:r>
            <a:endParaRPr lang="en-US" altLang="en-US" sz="2800" dirty="0"/>
          </a:p>
          <a:p>
            <a:pPr eaLnBrk="1" hangingPunct="1"/>
            <a:r>
              <a:rPr lang="en-US" altLang="en-US" dirty="0">
                <a:latin typeface="Calibri Regular"/>
              </a:rPr>
              <a:t>University of California, Riverside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0BF34-337C-524B-B096-CD00B136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477000"/>
            <a:ext cx="47244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sz="1600" dirty="0">
                <a:solidFill>
                  <a:schemeClr val="bg1"/>
                </a:solidFill>
                <a:latin typeface="Calibri Regular"/>
              </a:rPr>
              <a:t>Android™ is a trademark of Google LLC.</a:t>
            </a:r>
            <a:endParaRPr lang="en-US" altLang="en-US" sz="1600" dirty="0">
              <a:solidFill>
                <a:schemeClr val="bg1"/>
              </a:solidFill>
              <a:latin typeface="Calibri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49">
        <p:fade/>
      </p:transition>
    </mc:Choice>
    <mc:Fallback xmlns="">
      <p:transition spd="med" advTm="954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57730022-C13F-D74F-896F-42F51C7ED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>
                <a:latin typeface="Calibri Regular"/>
              </a:rPr>
              <a:t>Example 2</a:t>
            </a:r>
            <a:r>
              <a:rPr lang="en-US" altLang="en-US" sz="4000" dirty="0">
                <a:latin typeface="Calibri Regular"/>
              </a:rPr>
              <a:t>: User Input and Dialog Disappear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C7BCC-E479-C340-851D-4CF86860EB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210B0A-7C1A-4A40-89AA-D312A96A5865}"/>
              </a:ext>
            </a:extLst>
          </p:cNvPr>
          <p:cNvSpPr/>
          <p:nvPr/>
        </p:nvSpPr>
        <p:spPr>
          <a:xfrm>
            <a:off x="4339762" y="3332140"/>
            <a:ext cx="1072440" cy="83820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6851-EF94-B141-92FA-EE03845F87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152" y="2194560"/>
            <a:ext cx="5943600" cy="3343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D224A5-4D6F-A14D-8E94-D143CDF8A882}"/>
              </a:ext>
            </a:extLst>
          </p:cNvPr>
          <p:cNvSpPr txBox="1"/>
          <p:nvPr/>
        </p:nvSpPr>
        <p:spPr>
          <a:xfrm>
            <a:off x="841612" y="5897325"/>
            <a:ext cx="1347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Barcode Scan</a:t>
            </a:r>
          </a:p>
        </p:txBody>
      </p:sp>
      <p:pic>
        <p:nvPicPr>
          <p:cNvPr id="12" name="zxing-port_480">
            <a:hlinkClick r:id="" action="ppaction://media"/>
            <a:extLst>
              <a:ext uri="{FF2B5EF4-FFF2-40B4-BE49-F238E27FC236}">
                <a16:creationId xmlns:a16="http://schemas.microsoft.com/office/drawing/2014/main" id="{658A64D2-419D-7142-A849-D0E68F75C99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4480" y="1554480"/>
            <a:ext cx="2441448" cy="430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54A99-C804-874D-B11D-64EB7ACD5B45}"/>
              </a:ext>
            </a:extLst>
          </p:cNvPr>
          <p:cNvSpPr txBox="1"/>
          <p:nvPr/>
        </p:nvSpPr>
        <p:spPr>
          <a:xfrm>
            <a:off x="4287228" y="4258713"/>
            <a:ext cx="1313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Runtime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3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18">
        <p:fade/>
      </p:transition>
    </mc:Choice>
    <mc:Fallback xmlns="">
      <p:transition spd="med" advTm="8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  <p:extLst mod="1">
    <p:ext uri="{E180D4A7-C9FB-4DFB-919C-405C955672EB}">
      <p14:showEvtLst xmlns:p14="http://schemas.microsoft.com/office/powerpoint/2010/main">
        <p14:playEvt time="13" objId="12"/>
        <p14:stopEvt time="7233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57730022-C13F-D74F-896F-42F51C7ED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>
                <a:latin typeface="Calibri Regular"/>
              </a:rPr>
              <a:t>Example 3</a:t>
            </a:r>
            <a:r>
              <a:rPr lang="en-US" altLang="en-US" sz="4000" dirty="0">
                <a:latin typeface="Calibri Regular"/>
              </a:rPr>
              <a:t>: Duplicated UIs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C7BCC-E479-C340-851D-4CF86860EB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210B0A-7C1A-4A40-89AA-D312A96A5865}"/>
              </a:ext>
            </a:extLst>
          </p:cNvPr>
          <p:cNvSpPr/>
          <p:nvPr/>
        </p:nvSpPr>
        <p:spPr>
          <a:xfrm>
            <a:off x="4339762" y="3332140"/>
            <a:ext cx="1072440" cy="83820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3B4B5-055C-444C-B0EB-E9F070DF4D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80" y="1554480"/>
            <a:ext cx="2441448" cy="4340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D093D-23AA-5A4E-A1B9-901F7E518C7C}"/>
              </a:ext>
            </a:extLst>
          </p:cNvPr>
          <p:cNvSpPr txBox="1"/>
          <p:nvPr/>
        </p:nvSpPr>
        <p:spPr>
          <a:xfrm>
            <a:off x="841612" y="5897325"/>
            <a:ext cx="1357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</a:t>
            </a:r>
            <a:r>
              <a:rPr lang="en-US" sz="1400" dirty="0" err="1">
                <a:latin typeface="Calibri Regular"/>
              </a:rPr>
              <a:t>Vlille</a:t>
            </a:r>
            <a:r>
              <a:rPr lang="en-US" sz="1400" dirty="0">
                <a:latin typeface="Calibri Regular"/>
              </a:rPr>
              <a:t> Checker</a:t>
            </a:r>
          </a:p>
        </p:txBody>
      </p:sp>
      <p:pic>
        <p:nvPicPr>
          <p:cNvPr id="9" name="problem-land_480">
            <a:hlinkClick r:id="" action="ppaction://media"/>
            <a:extLst>
              <a:ext uri="{FF2B5EF4-FFF2-40B4-BE49-F238E27FC236}">
                <a16:creationId xmlns:a16="http://schemas.microsoft.com/office/drawing/2014/main" id="{F8122871-4C19-8045-A14E-AE952ADFA8D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8152" y="2194560"/>
            <a:ext cx="5943600" cy="3343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0C83E7-8709-A247-9A81-05BFBBC365ED}"/>
              </a:ext>
            </a:extLst>
          </p:cNvPr>
          <p:cNvSpPr txBox="1"/>
          <p:nvPr/>
        </p:nvSpPr>
        <p:spPr>
          <a:xfrm>
            <a:off x="4287228" y="4258713"/>
            <a:ext cx="1313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Runtime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7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40">
        <p:fade/>
      </p:transition>
    </mc:Choice>
    <mc:Fallback xmlns="">
      <p:transition spd="med" advTm="9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  <p:extLst mod="1">
    <p:ext uri="{E180D4A7-C9FB-4DFB-919C-405C955672EB}">
      <p14:showEvtLst xmlns:p14="http://schemas.microsoft.com/office/powerpoint/2010/main">
        <p14:playEvt time="4287" objId="9"/>
        <p14:stopEvt time="8394" objId="9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57730022-C13F-D74F-896F-42F51C7ED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>
                <a:latin typeface="Calibri Regular"/>
              </a:rPr>
              <a:t>Example 4</a:t>
            </a:r>
            <a:r>
              <a:rPr lang="en-US" altLang="en-US" sz="4000" dirty="0">
                <a:latin typeface="Calibri Regular"/>
              </a:rPr>
              <a:t>: The Whole App Crashes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C7BCC-E479-C340-851D-4CF86860EB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210B0A-7C1A-4A40-89AA-D312A96A5865}"/>
              </a:ext>
            </a:extLst>
          </p:cNvPr>
          <p:cNvSpPr/>
          <p:nvPr/>
        </p:nvSpPr>
        <p:spPr>
          <a:xfrm>
            <a:off x="4339762" y="3332140"/>
            <a:ext cx="1072440" cy="83820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91D22-93D7-1346-993A-5642731D5B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8152" y="2194560"/>
            <a:ext cx="5943600" cy="3053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BC331-4F49-2144-AB72-19AC407A596D}"/>
              </a:ext>
            </a:extLst>
          </p:cNvPr>
          <p:cNvSpPr txBox="1"/>
          <p:nvPr/>
        </p:nvSpPr>
        <p:spPr>
          <a:xfrm>
            <a:off x="841612" y="5897325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Alarm </a:t>
            </a:r>
            <a:r>
              <a:rPr lang="en-US" sz="1400" dirty="0" err="1">
                <a:latin typeface="Calibri Regular"/>
              </a:rPr>
              <a:t>Klock</a:t>
            </a:r>
            <a:endParaRPr lang="en-US" sz="1400" dirty="0">
              <a:latin typeface="Calibri Regular"/>
            </a:endParaRPr>
          </a:p>
        </p:txBody>
      </p:sp>
      <p:pic>
        <p:nvPicPr>
          <p:cNvPr id="9" name="port_480">
            <a:hlinkClick r:id="" action="ppaction://media"/>
            <a:extLst>
              <a:ext uri="{FF2B5EF4-FFF2-40B4-BE49-F238E27FC236}">
                <a16:creationId xmlns:a16="http://schemas.microsoft.com/office/drawing/2014/main" id="{1533EFF6-0499-D349-855D-69153FE549D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4480" y="1554480"/>
            <a:ext cx="2468880" cy="4356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0E8BD-3673-2D4A-91CD-D59FA0F2E7D1}"/>
              </a:ext>
            </a:extLst>
          </p:cNvPr>
          <p:cNvSpPr txBox="1"/>
          <p:nvPr/>
        </p:nvSpPr>
        <p:spPr>
          <a:xfrm>
            <a:off x="4287228" y="4258713"/>
            <a:ext cx="1313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Runtime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95">
        <p:fade/>
      </p:transition>
    </mc:Choice>
    <mc:Fallback xmlns="">
      <p:transition spd="med" advTm="1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  <p:extLst mod="1">
    <p:ext uri="{E180D4A7-C9FB-4DFB-919C-405C955672EB}">
      <p14:showEvtLst xmlns:p14="http://schemas.microsoft.com/office/powerpoint/2010/main">
        <p14:playEvt time="10" objId="9"/>
        <p14:stopEvt time="4828" objId="9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Runtime Change Issues</a:t>
            </a:r>
            <a:endParaRPr lang="en-US" dirty="0">
              <a:latin typeface="Calibr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342/765 (</a:t>
            </a:r>
            <a:r>
              <a:rPr lang="en-US" b="1" dirty="0">
                <a:solidFill>
                  <a:srgbClr val="C00000"/>
                </a:solidFill>
              </a:rPr>
              <a:t>45%</a:t>
            </a:r>
            <a:r>
              <a:rPr lang="en-US" dirty="0"/>
              <a:t>) projects from </a:t>
            </a:r>
            <a:r>
              <a:rPr lang="en-US" dirty="0" err="1"/>
              <a:t>Github</a:t>
            </a:r>
            <a:r>
              <a:rPr lang="en-US" dirty="0"/>
              <a:t> have Runtime Change issues</a:t>
            </a:r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  <a:p>
            <a:r>
              <a:rPr lang="en-US" dirty="0"/>
              <a:t>Studies show [MobileHCI’15]</a:t>
            </a:r>
            <a:endParaRPr lang="en-US" dirty="0">
              <a:latin typeface="Calibri Regular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On average, Users change orientation </a:t>
            </a:r>
            <a:r>
              <a:rPr lang="en-US" b="1" dirty="0">
                <a:solidFill>
                  <a:srgbClr val="C00000"/>
                </a:solidFill>
                <a:latin typeface="Calibri Regular"/>
              </a:rPr>
              <a:t>every 5 minutes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Language change is often needed for </a:t>
            </a:r>
            <a:r>
              <a:rPr lang="en-US" b="1" dirty="0">
                <a:solidFill>
                  <a:srgbClr val="C00000"/>
                </a:solidFill>
                <a:latin typeface="Calibri Regular"/>
              </a:rPr>
              <a:t>multi-lingual users</a:t>
            </a:r>
          </a:p>
          <a:p>
            <a:pPr lvl="1">
              <a:buFont typeface="System Font Regular"/>
              <a:buChar char="-"/>
            </a:pPr>
            <a:r>
              <a:rPr lang="en-US" b="1" dirty="0">
                <a:solidFill>
                  <a:srgbClr val="C00000"/>
                </a:solidFill>
                <a:latin typeface="Calibri Regular"/>
              </a:rPr>
              <a:t>Tablet users </a:t>
            </a:r>
            <a:r>
              <a:rPr lang="en-US" dirty="0">
                <a:latin typeface="Calibri Regular"/>
              </a:rPr>
              <a:t>often de/attach the keyboard</a:t>
            </a:r>
          </a:p>
          <a:p>
            <a:endParaRPr lang="en-US" dirty="0"/>
          </a:p>
          <a:p>
            <a:r>
              <a:rPr lang="en-US" dirty="0"/>
              <a:t>Will </a:t>
            </a:r>
            <a:r>
              <a:rPr lang="en-US" dirty="0">
                <a:latin typeface="Calibri Regular"/>
              </a:rPr>
              <a:t>be </a:t>
            </a:r>
            <a:r>
              <a:rPr lang="en-US" b="1" dirty="0">
                <a:solidFill>
                  <a:srgbClr val="C00000"/>
                </a:solidFill>
                <a:latin typeface="Calibri Regular"/>
              </a:rPr>
              <a:t>more frequent </a:t>
            </a:r>
            <a:r>
              <a:rPr lang="en-US" dirty="0">
                <a:latin typeface="Calibri Regular"/>
              </a:rPr>
              <a:t>due to the new </a:t>
            </a:r>
            <a:r>
              <a:rPr lang="en-US" b="1" dirty="0">
                <a:latin typeface="Calibri Regular"/>
              </a:rPr>
              <a:t>multi-window</a:t>
            </a:r>
            <a:r>
              <a:rPr lang="en-US" dirty="0">
                <a:latin typeface="Calibri Regular"/>
              </a:rPr>
              <a:t> feature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Every time user </a:t>
            </a:r>
            <a:r>
              <a:rPr lang="en-US" i="1" dirty="0">
                <a:latin typeface="Calibri Regular"/>
              </a:rPr>
              <a:t>drags the boundary</a:t>
            </a:r>
            <a:r>
              <a:rPr lang="en-US" dirty="0">
                <a:latin typeface="Calibri Regular"/>
              </a:rPr>
              <a:t>, a runtime change will be triggered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A28EA-CFD5-4847-A7DC-EE146D7DDD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2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52">
        <p:fade/>
      </p:transition>
    </mc:Choice>
    <mc:Fallback xmlns="">
      <p:transition spd="med" advTm="32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4175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formative study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new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solution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i="1" u="sng" dirty="0"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9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87">
        <p:fade/>
      </p:transition>
    </mc:Choice>
    <mc:Fallback xmlns="">
      <p:transition spd="med" advTm="17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Regular"/>
              </a:rPr>
              <a:t>Formative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 Regular"/>
              </a:rPr>
              <a:t>Q1 (Landscape)</a:t>
            </a:r>
            <a:endParaRPr lang="en-US" dirty="0">
              <a:latin typeface="Calibri Regular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How do developers handle Runtime changes?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What are the common practices?</a:t>
            </a:r>
          </a:p>
          <a:p>
            <a:pPr lvl="1"/>
            <a:endParaRPr lang="en-US" dirty="0">
              <a:latin typeface="Calibri Regular"/>
            </a:endParaRPr>
          </a:p>
          <a:p>
            <a:r>
              <a:rPr lang="en-US" b="1" dirty="0">
                <a:latin typeface="Calibri Regular"/>
              </a:rPr>
              <a:t>Q2 (Common Issues &amp; Causes)</a:t>
            </a:r>
            <a:endParaRPr lang="en-US" dirty="0">
              <a:latin typeface="Calibri Regular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What are basic types of Runtime issues?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Are there any common causes</a:t>
            </a:r>
            <a:r>
              <a:rPr lang="en-US" dirty="0"/>
              <a:t>?</a:t>
            </a:r>
            <a:endParaRPr lang="en-US" dirty="0">
              <a:latin typeface="Calibri Regular"/>
            </a:endParaRPr>
          </a:p>
          <a:p>
            <a:pPr marL="0" indent="0">
              <a:buNone/>
            </a:pPr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7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09">
        <p:fade/>
      </p:transition>
    </mc:Choice>
    <mc:Fallback xmlns="">
      <p:transition spd="med" advTm="20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Regular"/>
              </a:rPr>
              <a:t>Study Settings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DA70B8-5975-D14A-BDEC-B323C3C6C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>
                <a:latin typeface="Calibri Regular"/>
              </a:rPr>
              <a:t>3,567</a:t>
            </a:r>
            <a:r>
              <a:rPr lang="en-US" dirty="0">
                <a:latin typeface="Calibri Regular"/>
              </a:rPr>
              <a:t> Android projects from </a:t>
            </a:r>
            <a:r>
              <a:rPr lang="en-US" dirty="0" err="1">
                <a:latin typeface="Calibri Regular"/>
              </a:rPr>
              <a:t>Github</a:t>
            </a:r>
            <a:r>
              <a:rPr lang="en-US" dirty="0">
                <a:latin typeface="Calibri Regular"/>
              </a:rPr>
              <a:t> (</a:t>
            </a:r>
            <a:r>
              <a:rPr lang="en-US" i="1" dirty="0">
                <a:solidFill>
                  <a:srgbClr val="C00000"/>
                </a:solidFill>
                <a:latin typeface="Calibri Regular"/>
              </a:rPr>
              <a:t>Corpus-L</a:t>
            </a:r>
            <a:r>
              <a:rPr lang="en-US" dirty="0">
                <a:latin typeface="Calibri Regular"/>
              </a:rPr>
              <a:t>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16,160 Activity instances, 24.7M </a:t>
            </a:r>
            <a:r>
              <a:rPr lang="en-US" dirty="0" err="1">
                <a:latin typeface="Calibri Regular"/>
              </a:rPr>
              <a:t>SLoC</a:t>
            </a:r>
            <a:endParaRPr lang="en-US" dirty="0">
              <a:latin typeface="Calibri Regular"/>
            </a:endParaRPr>
          </a:p>
          <a:p>
            <a:pPr lvl="1">
              <a:buFont typeface="System Font Regular"/>
              <a:buChar char="-"/>
            </a:pPr>
            <a:r>
              <a:rPr lang="en-US" dirty="0"/>
              <a:t>top 1% Android projects on </a:t>
            </a:r>
            <a:r>
              <a:rPr lang="en-US" dirty="0" err="1">
                <a:latin typeface="Calibri Regular"/>
              </a:rPr>
              <a:t>Github (ranked by popularity)</a:t>
            </a:r>
            <a:endParaRPr lang="en-US" dirty="0">
              <a:latin typeface="Calibri Regular"/>
            </a:endParaRPr>
          </a:p>
          <a:p>
            <a:r>
              <a:rPr lang="en-US" b="1" dirty="0">
                <a:latin typeface="Calibri Regular"/>
              </a:rPr>
              <a:t>72</a:t>
            </a:r>
            <a:r>
              <a:rPr lang="en-US" dirty="0">
                <a:latin typeface="Calibri Regular"/>
              </a:rPr>
              <a:t> Android Projects from </a:t>
            </a:r>
            <a:r>
              <a:rPr lang="en-US" dirty="0" err="1">
                <a:latin typeface="Calibri Regular"/>
              </a:rPr>
              <a:t>Github</a:t>
            </a:r>
            <a:r>
              <a:rPr lang="en-US" dirty="0">
                <a:latin typeface="Calibri Regular"/>
              </a:rPr>
              <a:t> (</a:t>
            </a:r>
            <a:r>
              <a:rPr lang="en-US" i="1" dirty="0">
                <a:solidFill>
                  <a:srgbClr val="C00000"/>
                </a:solidFill>
                <a:latin typeface="Calibri Regular"/>
              </a:rPr>
              <a:t>Corpus-S</a:t>
            </a:r>
            <a:r>
              <a:rPr lang="en-US" dirty="0">
                <a:latin typeface="Calibri Regular"/>
              </a:rPr>
              <a:t>)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507 Activity Instances, 1.5M </a:t>
            </a:r>
            <a:r>
              <a:rPr lang="en-US" dirty="0" err="1"/>
              <a:t>SLoC</a:t>
            </a:r>
            <a:endParaRPr lang="en-US" dirty="0"/>
          </a:p>
          <a:p>
            <a:pPr lvl="1">
              <a:buFont typeface="System Font Regular"/>
              <a:buChar char="-"/>
            </a:pPr>
            <a:r>
              <a:rPr lang="en-US" dirty="0">
                <a:latin typeface="Calibri Regular"/>
              </a:rPr>
              <a:t>Each project has at least one Runtime Change Issue</a:t>
            </a:r>
          </a:p>
          <a:p>
            <a:r>
              <a:rPr lang="en-US" b="1" dirty="0">
                <a:latin typeface="Calibri Regular"/>
              </a:rPr>
              <a:t>Implemented</a:t>
            </a:r>
            <a:r>
              <a:rPr lang="en-US" dirty="0">
                <a:latin typeface="Calibri Regular"/>
              </a:rPr>
              <a:t> an automatic analysis tool (</a:t>
            </a:r>
            <a:r>
              <a:rPr lang="en-US" i="1" u="sng" dirty="0">
                <a:latin typeface="Calibri Regular"/>
              </a:rPr>
              <a:t>RuntimeAnalyzer</a:t>
            </a:r>
            <a:r>
              <a:rPr lang="en-US" dirty="0">
                <a:latin typeface="Calibri Regular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7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44">
        <p:fade/>
      </p:transition>
    </mc:Choice>
    <mc:Fallback xmlns="">
      <p:transition spd="med" advTm="21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8C66C79-6BC2-2D49-89B7-1F6EE629D22F}"/>
              </a:ext>
            </a:extLst>
          </p:cNvPr>
          <p:cNvSpPr/>
          <p:nvPr/>
        </p:nvSpPr>
        <p:spPr>
          <a:xfrm rot="8655643">
            <a:off x="8078368" y="2356408"/>
            <a:ext cx="1787630" cy="1496057"/>
          </a:xfrm>
          <a:custGeom>
            <a:avLst/>
            <a:gdLst>
              <a:gd name="connsiteX0" fmla="*/ 0 w 1477107"/>
              <a:gd name="connsiteY0" fmla="*/ 0 h 1209822"/>
              <a:gd name="connsiteX1" fmla="*/ 337624 w 1477107"/>
              <a:gd name="connsiteY1" fmla="*/ 858129 h 1209822"/>
              <a:gd name="connsiteX2" fmla="*/ 1477107 w 1477107"/>
              <a:gd name="connsiteY2" fmla="*/ 1209822 h 120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107" h="1209822">
                <a:moveTo>
                  <a:pt x="0" y="0"/>
                </a:moveTo>
                <a:cubicBezTo>
                  <a:pt x="45720" y="328246"/>
                  <a:pt x="91440" y="656492"/>
                  <a:pt x="337624" y="858129"/>
                </a:cubicBezTo>
                <a:cubicBezTo>
                  <a:pt x="583808" y="1059766"/>
                  <a:pt x="1030457" y="1134794"/>
                  <a:pt x="1477107" y="1209822"/>
                </a:cubicBezTo>
              </a:path>
            </a:pathLst>
          </a:cu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478"/>
            <a:ext cx="10515600" cy="1105414"/>
          </a:xfrm>
        </p:spPr>
        <p:txBody>
          <a:bodyPr/>
          <a:lstStyle/>
          <a:p>
            <a:r>
              <a:rPr lang="en-US" sz="4000" b="1" dirty="0">
                <a:latin typeface="+mj-lt"/>
              </a:rPr>
              <a:t>Findings</a:t>
            </a:r>
            <a:r>
              <a:rPr lang="en-US" sz="4000" dirty="0">
                <a:latin typeface="+mj-lt"/>
              </a:rPr>
              <a:t>: Handling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 Regular"/>
            </a:endParaRPr>
          </a:p>
          <a:p>
            <a:pPr marL="0" indent="0">
              <a:buNone/>
            </a:pPr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002FF3-3131-B248-B8FF-8841F2FD1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722066"/>
              </p:ext>
            </p:extLst>
          </p:nvPr>
        </p:nvGraphicFramePr>
        <p:xfrm>
          <a:off x="2686050" y="1882493"/>
          <a:ext cx="6819900" cy="4237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157CF9-2E80-8048-BC1C-64BB2C6DE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50754"/>
              </p:ext>
            </p:extLst>
          </p:nvPr>
        </p:nvGraphicFramePr>
        <p:xfrm>
          <a:off x="609600" y="3195892"/>
          <a:ext cx="3352800" cy="161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42643006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10066795"/>
                    </a:ext>
                  </a:extLst>
                </a:gridCol>
              </a:tblGrid>
              <a:tr h="402701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Restarting Based Handling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96849"/>
                  </a:ext>
                </a:extLst>
              </a:tr>
              <a:tr h="402701">
                <a:tc>
                  <a:txBody>
                    <a:bodyPr/>
                    <a:lstStyle/>
                    <a:p>
                      <a:r>
                        <a:rPr lang="en-US" sz="2000" dirty="0"/>
                        <a:t>Object Retaining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707801"/>
                  </a:ext>
                </a:extLst>
              </a:tr>
              <a:tr h="402701">
                <a:tc>
                  <a:txBody>
                    <a:bodyPr/>
                    <a:lstStyle/>
                    <a:p>
                      <a:r>
                        <a:rPr lang="en-US" sz="2000" dirty="0" err="1"/>
                        <a:t>saveInstanceState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54096"/>
                  </a:ext>
                </a:extLst>
              </a:tr>
              <a:tr h="402701">
                <a:tc>
                  <a:txBody>
                    <a:bodyPr/>
                    <a:lstStyle/>
                    <a:p>
                      <a:r>
                        <a:rPr lang="en-US" sz="2000" dirty="0"/>
                        <a:t>No Data Preservation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4685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5EAABB-3531-F543-AE76-D565EBACC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78592"/>
              </p:ext>
            </p:extLst>
          </p:nvPr>
        </p:nvGraphicFramePr>
        <p:xfrm>
          <a:off x="8382000" y="3195892"/>
          <a:ext cx="3352800" cy="1506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42643006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10066795"/>
                    </a:ext>
                  </a:extLst>
                </a:gridCol>
              </a:tblGrid>
              <a:tr h="402701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Customized Handling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96849"/>
                  </a:ext>
                </a:extLst>
              </a:tr>
              <a:tr h="402701">
                <a:tc>
                  <a:txBody>
                    <a:bodyPr/>
                    <a:lstStyle/>
                    <a:p>
                      <a:r>
                        <a:rPr lang="en-US" sz="2000" dirty="0"/>
                        <a:t>Runtime Change Callback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707801"/>
                  </a:ext>
                </a:extLst>
              </a:tr>
              <a:tr h="402701">
                <a:tc>
                  <a:txBody>
                    <a:bodyPr/>
                    <a:lstStyle/>
                    <a:p>
                      <a:r>
                        <a:rPr lang="en-US" sz="2000" dirty="0"/>
                        <a:t>No overriding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54096"/>
                  </a:ext>
                </a:extLst>
              </a:tr>
            </a:tbl>
          </a:graphicData>
        </a:graphic>
      </p:graphicFrame>
      <p:sp>
        <p:nvSpPr>
          <p:cNvPr id="11" name="Freeform 10">
            <a:extLst>
              <a:ext uri="{FF2B5EF4-FFF2-40B4-BE49-F238E27FC236}">
                <a16:creationId xmlns:a16="http://schemas.microsoft.com/office/drawing/2014/main" id="{5F56132F-E263-6F47-B4EE-83D273695618}"/>
              </a:ext>
            </a:extLst>
          </p:cNvPr>
          <p:cNvSpPr/>
          <p:nvPr/>
        </p:nvSpPr>
        <p:spPr>
          <a:xfrm rot="7727470">
            <a:off x="2535185" y="2219820"/>
            <a:ext cx="1787630" cy="1496057"/>
          </a:xfrm>
          <a:custGeom>
            <a:avLst/>
            <a:gdLst>
              <a:gd name="connsiteX0" fmla="*/ 0 w 1477107"/>
              <a:gd name="connsiteY0" fmla="*/ 0 h 1209822"/>
              <a:gd name="connsiteX1" fmla="*/ 337624 w 1477107"/>
              <a:gd name="connsiteY1" fmla="*/ 858129 h 1209822"/>
              <a:gd name="connsiteX2" fmla="*/ 1477107 w 1477107"/>
              <a:gd name="connsiteY2" fmla="*/ 1209822 h 120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107" h="1209822">
                <a:moveTo>
                  <a:pt x="0" y="0"/>
                </a:moveTo>
                <a:cubicBezTo>
                  <a:pt x="45720" y="328246"/>
                  <a:pt x="91440" y="656492"/>
                  <a:pt x="337624" y="858129"/>
                </a:cubicBezTo>
                <a:cubicBezTo>
                  <a:pt x="583808" y="1059766"/>
                  <a:pt x="1030457" y="1134794"/>
                  <a:pt x="1477107" y="120982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7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090">
        <p:fade/>
      </p:transition>
    </mc:Choice>
    <mc:Fallback xmlns="">
      <p:transition spd="med" advTm="49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137748"/>
            <a:ext cx="10515600" cy="1325563"/>
          </a:xfrm>
        </p:spPr>
        <p:txBody>
          <a:bodyPr/>
          <a:lstStyle/>
          <a:p>
            <a:r>
              <a:rPr lang="en-US" sz="4000" b="1" dirty="0"/>
              <a:t>Findings</a:t>
            </a:r>
            <a:r>
              <a:rPr lang="en-US" sz="4000" dirty="0"/>
              <a:t>: Issues and Causes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94752"/>
              </p:ext>
            </p:extLst>
          </p:nvPr>
        </p:nvGraphicFramePr>
        <p:xfrm>
          <a:off x="732143" y="1371600"/>
          <a:ext cx="10972800" cy="364668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62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Causes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2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5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5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27343" y="1978155"/>
            <a:ext cx="5181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Regular"/>
              </a:rPr>
              <a:t>Poor Responsiveness</a:t>
            </a:r>
          </a:p>
          <a:p>
            <a:pPr algn="ctr"/>
            <a:r>
              <a:rPr lang="en-US" dirty="0">
                <a:latin typeface="Calibri Regular"/>
              </a:rPr>
              <a:t>(significant delays during runtime changes)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84543" y="2740155"/>
            <a:ext cx="4267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Regular"/>
              </a:rPr>
              <a:t>State Lost</a:t>
            </a:r>
          </a:p>
          <a:p>
            <a:pPr algn="ctr"/>
            <a:r>
              <a:rPr lang="en-US" dirty="0">
                <a:latin typeface="Calibri Regular"/>
              </a:rPr>
              <a:t>(unable to recover previous state)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65543" y="3499657"/>
            <a:ext cx="3733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Regular"/>
              </a:rPr>
              <a:t>UI Malfunctioning </a:t>
            </a:r>
          </a:p>
          <a:p>
            <a:pPr algn="ctr"/>
            <a:r>
              <a:rPr lang="en-US" dirty="0">
                <a:latin typeface="Calibri Regular"/>
              </a:rPr>
              <a:t>(UI looks different than expected)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5543" y="4259159"/>
            <a:ext cx="3429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Regular"/>
              </a:rPr>
              <a:t>App Crash</a:t>
            </a:r>
          </a:p>
          <a:p>
            <a:pPr algn="ctr"/>
            <a:r>
              <a:rPr lang="en-US" dirty="0">
                <a:latin typeface="Calibri Regular"/>
              </a:rPr>
              <a:t>( the whole app stops)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70153" y="2141837"/>
            <a:ext cx="164782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</a:rPr>
              <a:t>Activity restarts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23693" y="2141837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halkboard" charset="0"/>
                <a:ea typeface="Chalkboard" charset="0"/>
                <a:cs typeface="Chalkboard" charset="0"/>
                <a:sym typeface="Wingdings"/>
              </a:rPr>
              <a:t> </a:t>
            </a:r>
            <a:endParaRPr lang="en-US" dirty="0">
              <a:latin typeface="Calibri Regular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08553" y="2087496"/>
            <a:ext cx="207896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  <a:sym typeface="Wingdings"/>
              </a:rPr>
              <a:t>blocking operations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232705" y="2371089"/>
            <a:ext cx="25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  <a:sym typeface="Wingdings"/>
              </a:rPr>
              <a:t>(e.g., </a:t>
            </a:r>
            <a:r>
              <a:rPr lang="en-US" i="1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network, DB ops)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70153" y="2939042"/>
            <a:ext cx="164782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</a:rPr>
              <a:t>Activity restarts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23693" y="2939042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halkboard" charset="0"/>
                <a:ea typeface="Chalkboard" charset="0"/>
                <a:cs typeface="Chalkboard" charset="0"/>
                <a:sym typeface="Wingdings"/>
              </a:rPr>
              <a:t> </a:t>
            </a:r>
            <a:endParaRPr lang="en-US" dirty="0">
              <a:latin typeface="Calibri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8553" y="2946845"/>
            <a:ext cx="333007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  <a:sym typeface="Wingdings"/>
              </a:rPr>
              <a:t>unsaved/unrestored activity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70153" y="3648200"/>
            <a:ext cx="164782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</a:rPr>
              <a:t>Activity restarts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23693" y="3648200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halkboard" charset="0"/>
                <a:ea typeface="Chalkboard" charset="0"/>
                <a:cs typeface="Chalkboard" charset="0"/>
                <a:sym typeface="Wingdings"/>
              </a:rPr>
              <a:t> </a:t>
            </a:r>
            <a:endParaRPr lang="en-US" dirty="0">
              <a:latin typeface="Calibri Regula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08553" y="3656003"/>
            <a:ext cx="25888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  <a:sym typeface="Wingdings"/>
              </a:rPr>
              <a:t>inappropriate UI handling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70153" y="4340355"/>
            <a:ext cx="164782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</a:rPr>
              <a:t>Activity restarts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23693" y="4340355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halkboard" charset="0"/>
                <a:ea typeface="Chalkboard" charset="0"/>
                <a:cs typeface="Chalkboard" charset="0"/>
                <a:sym typeface="Wingdings"/>
              </a:rPr>
              <a:t> </a:t>
            </a:r>
            <a:endParaRPr lang="en-US" dirty="0">
              <a:latin typeface="Calibri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08553" y="4348158"/>
            <a:ext cx="314304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Regular"/>
                <a:sym typeface="Wingdings"/>
              </a:rPr>
              <a:t>references to destroyed objects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6984" y="5331865"/>
            <a:ext cx="10800008" cy="523220"/>
          </a:xfrm>
          <a:prstGeom prst="rect">
            <a:avLst/>
          </a:prstGeom>
          <a:noFill/>
          <a:ln w="57150"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Can we </a:t>
            </a:r>
            <a:r>
              <a:rPr lang="en-US" sz="2800" b="1" i="1" u="sng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avoid</a:t>
            </a:r>
            <a:r>
              <a:rPr lang="en-US" sz="2800" i="1" u="sng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b="1" i="1" u="sng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restarting</a:t>
            </a:r>
            <a:r>
              <a:rPr lang="en-US" sz="2800" b="1" i="1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while</a:t>
            </a:r>
            <a:r>
              <a:rPr lang="en-US" sz="2800" b="1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b="1" i="1" u="sng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still having resources updated</a:t>
            </a:r>
            <a:r>
              <a:rPr lang="en-US" sz="2800" b="1" i="1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26">
        <p:fade/>
      </p:transition>
    </mc:Choice>
    <mc:Fallback xmlns="">
      <p:transition spd="med" advTm="39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2975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formative study 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new solution: </a:t>
            </a:r>
            <a:r>
              <a:rPr lang="en-US" i="1" u="sng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HotR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automatic online resource loading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Dynamic view hierarchy migration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preserving user changes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6611" y="4455580"/>
            <a:ext cx="349486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800" b="1">
                <a:latin typeface="Chalkboard" charset="0"/>
                <a:ea typeface="Chalkboard" charset="0"/>
                <a:cs typeface="Chalkboard" charset="0"/>
              </a:defRPr>
            </a:lvl1pPr>
          </a:lstStyle>
          <a:p>
            <a:pPr algn="ctr"/>
            <a:r>
              <a:rPr lang="en-US" sz="3200" dirty="0"/>
              <a:t>Manual Resource</a:t>
            </a:r>
          </a:p>
          <a:p>
            <a:pPr algn="ctr"/>
            <a:r>
              <a:rPr lang="en-US" sz="3200" dirty="0"/>
              <a:t> Updates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532" y="4698072"/>
            <a:ext cx="2449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Chalkboard" charset="0"/>
                <a:ea typeface="Chalkboard" charset="0"/>
                <a:cs typeface="Chalkboard" charset="0"/>
              </a:rPr>
              <a:t>Restarting </a:t>
            </a:r>
            <a:endParaRPr lang="en-US" sz="3200" dirty="0">
              <a:latin typeface="Calibri Regular"/>
            </a:endParaRPr>
          </a:p>
        </p:txBody>
      </p:sp>
      <p:pic>
        <p:nvPicPr>
          <p:cNvPr id="3074" name="Picture 2" descr="mage result for cro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27" y="4186237"/>
            <a:ext cx="1323123" cy="164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cro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27" y="4173537"/>
            <a:ext cx="1323123" cy="164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0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19">
        <p:fade/>
      </p:transition>
    </mc:Choice>
    <mc:Fallback xmlns="">
      <p:transition spd="med" advTm="20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1884-073D-E045-BCC9-41AB4414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“Runtime Changes”?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2066B-3F29-9442-A7EF-B621A25BD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common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7ABB-ED3A-2243-9BC8-2E1F9691E5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"/>
    </mc:Choice>
    <mc:Fallback xmlns="">
      <p:transition spd="slow" advTm="36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HotR</a:t>
            </a:r>
            <a:r>
              <a:rPr lang="en-US" b="1" dirty="0"/>
              <a:t>-</a:t>
            </a:r>
            <a:r>
              <a:rPr lang="en-US" dirty="0"/>
              <a:t> Overview</a:t>
            </a:r>
            <a:endParaRPr lang="en-US" dirty="0">
              <a:latin typeface="Calibr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E7864B-431C-2B42-85B7-86F6B013E155}"/>
              </a:ext>
            </a:extLst>
          </p:cNvPr>
          <p:cNvSpPr/>
          <p:nvPr/>
        </p:nvSpPr>
        <p:spPr>
          <a:xfrm>
            <a:off x="3922367" y="3230956"/>
            <a:ext cx="2286000" cy="914400"/>
          </a:xfrm>
          <a:prstGeom prst="roundRect">
            <a:avLst/>
          </a:prstGeom>
          <a:solidFill>
            <a:srgbClr val="00905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 Regular"/>
              </a:rPr>
              <a:t>Resource HashMap Construction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C409D9-3045-B348-8CBA-FF4D71F7D478}"/>
              </a:ext>
            </a:extLst>
          </p:cNvPr>
          <p:cNvSpPr txBox="1"/>
          <p:nvPr/>
        </p:nvSpPr>
        <p:spPr>
          <a:xfrm>
            <a:off x="822960" y="173736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Regular"/>
              </a:rPr>
              <a:t>Major components</a:t>
            </a:r>
            <a:endParaRPr lang="en-US" sz="2800" dirty="0">
              <a:latin typeface="+mn-lt"/>
            </a:endParaRPr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4495800" y="4558117"/>
            <a:ext cx="4114800" cy="603042"/>
          </a:xfrm>
          <a:prstGeom prst="wedgeRoundRectCallout">
            <a:avLst>
              <a:gd name="adj1" fmla="val -39400"/>
              <a:gd name="adj2" fmla="val -1154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For easy resource accesses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66">
        <p:fade/>
      </p:transition>
    </mc:Choice>
    <mc:Fallback xmlns="">
      <p:transition spd="med" advTm="129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HotR</a:t>
            </a:r>
            <a:r>
              <a:rPr lang="en-US" b="1" dirty="0"/>
              <a:t>-</a:t>
            </a:r>
            <a:r>
              <a:rPr lang="en-US" dirty="0"/>
              <a:t> Overview</a:t>
            </a:r>
            <a:endParaRPr lang="en-US" dirty="0">
              <a:latin typeface="Calibr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82D42-8433-1440-9B67-B87E0CCEEFB4}"/>
              </a:ext>
            </a:extLst>
          </p:cNvPr>
          <p:cNvCxnSpPr>
            <a:cxnSpLocks/>
          </p:cNvCxnSpPr>
          <p:nvPr/>
        </p:nvCxnSpPr>
        <p:spPr>
          <a:xfrm>
            <a:off x="6391247" y="3630692"/>
            <a:ext cx="76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168D-F00C-D043-A79E-EBEE18003160}"/>
              </a:ext>
            </a:extLst>
          </p:cNvPr>
          <p:cNvSpPr txBox="1"/>
          <p:nvPr/>
        </p:nvSpPr>
        <p:spPr>
          <a:xfrm>
            <a:off x="1767840" y="336536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Runtime </a:t>
            </a:r>
          </a:p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D18015-E25F-9D4D-A018-CB1B820CC0A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801585" y="3685557"/>
            <a:ext cx="871255" cy="2970"/>
          </a:xfrm>
          <a:prstGeom prst="straightConnector1">
            <a:avLst/>
          </a:prstGeom>
          <a:ln w="38100">
            <a:solidFill>
              <a:srgbClr val="A09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E7864B-431C-2B42-85B7-86F6B013E155}"/>
              </a:ext>
            </a:extLst>
          </p:cNvPr>
          <p:cNvSpPr/>
          <p:nvPr/>
        </p:nvSpPr>
        <p:spPr>
          <a:xfrm>
            <a:off x="3922367" y="3230956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Resource HashMap Construction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168B6-850C-1241-989A-4F5D819EFC32}"/>
              </a:ext>
            </a:extLst>
          </p:cNvPr>
          <p:cNvSpPr txBox="1"/>
          <p:nvPr/>
        </p:nvSpPr>
        <p:spPr>
          <a:xfrm>
            <a:off x="6357079" y="31703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alibri Regular"/>
              </a:rPr>
              <a:t>RH</a:t>
            </a:r>
            <a:r>
              <a:rPr lang="en-US" b="1" baseline="-25000" dirty="0" err="1">
                <a:solidFill>
                  <a:srgbClr val="C00000"/>
                </a:solidFill>
                <a:latin typeface="Calibri Regular"/>
              </a:rPr>
              <a:t>new</a:t>
            </a:r>
            <a:endParaRPr lang="en-US" b="1" dirty="0">
              <a:solidFill>
                <a:srgbClr val="C00000"/>
              </a:solidFill>
              <a:latin typeface="Calibri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B9B7A-6C84-C646-B0F7-96DB1A3E2C2D}"/>
              </a:ext>
            </a:extLst>
          </p:cNvPr>
          <p:cNvSpPr txBox="1"/>
          <p:nvPr/>
        </p:nvSpPr>
        <p:spPr>
          <a:xfrm>
            <a:off x="6334539" y="37185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alibri Regular"/>
              </a:rPr>
              <a:t>RH</a:t>
            </a:r>
            <a:r>
              <a:rPr lang="en-US" b="1" baseline="-25000" dirty="0" err="1">
                <a:solidFill>
                  <a:srgbClr val="C00000"/>
                </a:solidFill>
                <a:latin typeface="Calibri Regular"/>
              </a:rPr>
              <a:t>old</a:t>
            </a:r>
            <a:endParaRPr lang="en-US" b="1" dirty="0">
              <a:solidFill>
                <a:srgbClr val="C00000"/>
              </a:solidFill>
              <a:latin typeface="Calibri Regular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D2DEFC5-300A-1A41-966F-914CECC6A862}"/>
              </a:ext>
            </a:extLst>
          </p:cNvPr>
          <p:cNvSpPr/>
          <p:nvPr/>
        </p:nvSpPr>
        <p:spPr>
          <a:xfrm>
            <a:off x="7376160" y="3228356"/>
            <a:ext cx="2286000" cy="914400"/>
          </a:xfrm>
          <a:prstGeom prst="roundRect">
            <a:avLst/>
          </a:prstGeom>
          <a:solidFill>
            <a:srgbClr val="00905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 Regular"/>
              </a:rPr>
              <a:t>Alternate Res. Identification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2F3D4-CA8B-2645-9298-8A7208E6126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662160" y="3685556"/>
            <a:ext cx="5638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A6E0C6-8F7B-C14C-8F3D-206CBCEB8CC6}"/>
              </a:ext>
            </a:extLst>
          </p:cNvPr>
          <p:cNvSpPr txBox="1"/>
          <p:nvPr/>
        </p:nvSpPr>
        <p:spPr>
          <a:xfrm>
            <a:off x="9763539" y="32613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 Regular"/>
              </a:rPr>
              <a:t>no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38C2E3-C805-E64B-BC20-694BE1D0E395}"/>
              </a:ext>
            </a:extLst>
          </p:cNvPr>
          <p:cNvSpPr/>
          <p:nvPr/>
        </p:nvSpPr>
        <p:spPr>
          <a:xfrm>
            <a:off x="10407317" y="3554492"/>
            <a:ext cx="274320" cy="27432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FFE79C-BBB3-8C46-A60A-024CD88D42AA}"/>
              </a:ext>
            </a:extLst>
          </p:cNvPr>
          <p:cNvSpPr txBox="1"/>
          <p:nvPr/>
        </p:nvSpPr>
        <p:spPr>
          <a:xfrm>
            <a:off x="10226040" y="3828812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 Regular"/>
              </a:rPr>
              <a:t>stop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C409D9-3045-B348-8CBA-FF4D71F7D478}"/>
              </a:ext>
            </a:extLst>
          </p:cNvPr>
          <p:cNvSpPr txBox="1"/>
          <p:nvPr/>
        </p:nvSpPr>
        <p:spPr>
          <a:xfrm>
            <a:off x="822960" y="173736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Regular"/>
              </a:rPr>
              <a:t>Major components</a:t>
            </a:r>
            <a:endParaRPr lang="en-US" sz="2800" dirty="0">
              <a:latin typeface="+mn-lt"/>
            </a:endParaRPr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4857264" y="4701636"/>
            <a:ext cx="6471527" cy="603042"/>
          </a:xfrm>
          <a:prstGeom prst="wedgeRoundRectCallout">
            <a:avLst>
              <a:gd name="adj1" fmla="val -1746"/>
              <a:gd name="adj2" fmla="val -1301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Any alternative resources (need to update)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16">
        <p:fade/>
      </p:transition>
    </mc:Choice>
    <mc:Fallback xmlns="">
      <p:transition spd="med" advTm="18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 animBg="1"/>
      <p:bldP spid="25" grpId="0"/>
      <p:bldP spid="27" grpId="0" animBg="1"/>
      <p:bldP spid="28" grpId="0"/>
      <p:bldP spid="4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HotR</a:t>
            </a:r>
            <a:r>
              <a:rPr lang="en-US" b="1" dirty="0"/>
              <a:t>-</a:t>
            </a:r>
            <a:r>
              <a:rPr lang="en-US" dirty="0"/>
              <a:t> Overview</a:t>
            </a:r>
            <a:endParaRPr lang="en-US" dirty="0">
              <a:latin typeface="Calibr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82D42-8433-1440-9B67-B87E0CCEEFB4}"/>
              </a:ext>
            </a:extLst>
          </p:cNvPr>
          <p:cNvCxnSpPr>
            <a:cxnSpLocks/>
          </p:cNvCxnSpPr>
          <p:nvPr/>
        </p:nvCxnSpPr>
        <p:spPr>
          <a:xfrm>
            <a:off x="6391247" y="3630692"/>
            <a:ext cx="76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168D-F00C-D043-A79E-EBEE18003160}"/>
              </a:ext>
            </a:extLst>
          </p:cNvPr>
          <p:cNvSpPr txBox="1"/>
          <p:nvPr/>
        </p:nvSpPr>
        <p:spPr>
          <a:xfrm>
            <a:off x="1767840" y="336536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Runtime </a:t>
            </a:r>
          </a:p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D18015-E25F-9D4D-A018-CB1B820CC0A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801585" y="3685557"/>
            <a:ext cx="871255" cy="2970"/>
          </a:xfrm>
          <a:prstGeom prst="straightConnector1">
            <a:avLst/>
          </a:prstGeom>
          <a:ln w="38100">
            <a:solidFill>
              <a:srgbClr val="A09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E7864B-431C-2B42-85B7-86F6B013E155}"/>
              </a:ext>
            </a:extLst>
          </p:cNvPr>
          <p:cNvSpPr/>
          <p:nvPr/>
        </p:nvSpPr>
        <p:spPr>
          <a:xfrm>
            <a:off x="3922367" y="3230956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Reversed HashMap Construction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168B6-850C-1241-989A-4F5D819EFC32}"/>
              </a:ext>
            </a:extLst>
          </p:cNvPr>
          <p:cNvSpPr txBox="1"/>
          <p:nvPr/>
        </p:nvSpPr>
        <p:spPr>
          <a:xfrm>
            <a:off x="6357079" y="31703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RH</a:t>
            </a:r>
            <a:r>
              <a:rPr lang="en-US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new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B9B7A-6C84-C646-B0F7-96DB1A3E2C2D}"/>
              </a:ext>
            </a:extLst>
          </p:cNvPr>
          <p:cNvSpPr txBox="1"/>
          <p:nvPr/>
        </p:nvSpPr>
        <p:spPr>
          <a:xfrm>
            <a:off x="6334539" y="37185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RH</a:t>
            </a:r>
            <a:r>
              <a:rPr lang="en-US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old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D2DEFC5-300A-1A41-966F-914CECC6A862}"/>
              </a:ext>
            </a:extLst>
          </p:cNvPr>
          <p:cNvSpPr/>
          <p:nvPr/>
        </p:nvSpPr>
        <p:spPr>
          <a:xfrm>
            <a:off x="7376160" y="3228356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Alternate Res. Identification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2F3D4-CA8B-2645-9298-8A7208E6126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662160" y="3685556"/>
            <a:ext cx="5638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A6E0C6-8F7B-C14C-8F3D-206CBCEB8CC6}"/>
              </a:ext>
            </a:extLst>
          </p:cNvPr>
          <p:cNvSpPr txBox="1"/>
          <p:nvPr/>
        </p:nvSpPr>
        <p:spPr>
          <a:xfrm>
            <a:off x="9763539" y="32613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38C2E3-C805-E64B-BC20-694BE1D0E395}"/>
              </a:ext>
            </a:extLst>
          </p:cNvPr>
          <p:cNvSpPr/>
          <p:nvPr/>
        </p:nvSpPr>
        <p:spPr>
          <a:xfrm>
            <a:off x="10407317" y="3554492"/>
            <a:ext cx="274320" cy="27432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FFE79C-BBB3-8C46-A60A-024CD88D42AA}"/>
              </a:ext>
            </a:extLst>
          </p:cNvPr>
          <p:cNvSpPr txBox="1"/>
          <p:nvPr/>
        </p:nvSpPr>
        <p:spPr>
          <a:xfrm>
            <a:off x="10226040" y="382881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stop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ECAC37-E704-3F4A-AD32-F2F09B836EBD}"/>
              </a:ext>
            </a:extLst>
          </p:cNvPr>
          <p:cNvSpPr/>
          <p:nvPr/>
        </p:nvSpPr>
        <p:spPr>
          <a:xfrm>
            <a:off x="3916680" y="4849892"/>
            <a:ext cx="2286000" cy="914400"/>
          </a:xfrm>
          <a:prstGeom prst="roundRect">
            <a:avLst/>
          </a:prstGeom>
          <a:solidFill>
            <a:srgbClr val="00905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 Regular"/>
              </a:rPr>
              <a:t>Resource Updating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4926D-BD48-DF4B-B25E-65F772E596A8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02680" y="4087892"/>
            <a:ext cx="117348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040995-413A-FB4C-A3D9-4FFFFAEF6F67}"/>
              </a:ext>
            </a:extLst>
          </p:cNvPr>
          <p:cNvSpPr txBox="1"/>
          <p:nvPr/>
        </p:nvSpPr>
        <p:spPr>
          <a:xfrm>
            <a:off x="6547748" y="4240291"/>
            <a:ext cx="49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 Regular"/>
              </a:rPr>
              <a:t>yes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9F565C-407E-E948-9040-074F2ABA385B}"/>
              </a:ext>
            </a:extLst>
          </p:cNvPr>
          <p:cNvSpPr txBox="1"/>
          <p:nvPr/>
        </p:nvSpPr>
        <p:spPr>
          <a:xfrm>
            <a:off x="7081148" y="431649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alibri Regular"/>
              </a:rPr>
              <a:t>RH</a:t>
            </a:r>
            <a:r>
              <a:rPr lang="en-US" b="1" baseline="-25000" dirty="0" err="1">
                <a:solidFill>
                  <a:srgbClr val="C00000"/>
                </a:solidFill>
                <a:latin typeface="Calibri Regular"/>
              </a:rPr>
              <a:t>diff</a:t>
            </a:r>
            <a:endParaRPr lang="en-US" b="1" dirty="0">
              <a:solidFill>
                <a:srgbClr val="C00000"/>
              </a:solidFill>
              <a:latin typeface="Calibri Regular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C409D9-3045-B348-8CBA-FF4D71F7D478}"/>
              </a:ext>
            </a:extLst>
          </p:cNvPr>
          <p:cNvSpPr txBox="1"/>
          <p:nvPr/>
        </p:nvSpPr>
        <p:spPr>
          <a:xfrm>
            <a:off x="822960" y="173736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Regular"/>
              </a:rPr>
              <a:t>Major components</a:t>
            </a:r>
            <a:endParaRPr lang="en-US" sz="2800" dirty="0">
              <a:latin typeface="+mn-lt"/>
            </a:endParaRPr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6725128" y="5198924"/>
            <a:ext cx="4994478" cy="603042"/>
          </a:xfrm>
          <a:prstGeom prst="wedgeRoundRectCallout">
            <a:avLst>
              <a:gd name="adj1" fmla="val -60619"/>
              <a:gd name="adj2" fmla="val 130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Update w/ alterantive resources!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2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02">
        <p:fade/>
      </p:transition>
    </mc:Choice>
    <mc:Fallback xmlns="">
      <p:transition spd="med" advTm="5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HotR</a:t>
            </a:r>
            <a:r>
              <a:rPr lang="en-US" b="1" dirty="0"/>
              <a:t>-</a:t>
            </a:r>
            <a:r>
              <a:rPr lang="en-US" dirty="0"/>
              <a:t> Overview</a:t>
            </a:r>
            <a:endParaRPr lang="en-US" dirty="0">
              <a:latin typeface="Calibr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82D42-8433-1440-9B67-B87E0CCEEFB4}"/>
              </a:ext>
            </a:extLst>
          </p:cNvPr>
          <p:cNvCxnSpPr>
            <a:cxnSpLocks/>
          </p:cNvCxnSpPr>
          <p:nvPr/>
        </p:nvCxnSpPr>
        <p:spPr>
          <a:xfrm>
            <a:off x="6391247" y="3630692"/>
            <a:ext cx="76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168D-F00C-D043-A79E-EBEE18003160}"/>
              </a:ext>
            </a:extLst>
          </p:cNvPr>
          <p:cNvSpPr txBox="1"/>
          <p:nvPr/>
        </p:nvSpPr>
        <p:spPr>
          <a:xfrm>
            <a:off x="1767840" y="336536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Runtime </a:t>
            </a:r>
          </a:p>
          <a:p>
            <a:r>
              <a:rPr lang="en-US" dirty="0">
                <a:solidFill>
                  <a:srgbClr val="A09870"/>
                </a:solidFill>
                <a:latin typeface="Calibri Regular"/>
              </a:rPr>
              <a:t>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D18015-E25F-9D4D-A018-CB1B820CC0A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801585" y="3685557"/>
            <a:ext cx="871255" cy="2970"/>
          </a:xfrm>
          <a:prstGeom prst="straightConnector1">
            <a:avLst/>
          </a:prstGeom>
          <a:ln w="38100">
            <a:solidFill>
              <a:srgbClr val="A09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E7864B-431C-2B42-85B7-86F6B013E155}"/>
              </a:ext>
            </a:extLst>
          </p:cNvPr>
          <p:cNvSpPr/>
          <p:nvPr/>
        </p:nvSpPr>
        <p:spPr>
          <a:xfrm>
            <a:off x="3922367" y="3230956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Reversed HashMap Construction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168B6-850C-1241-989A-4F5D819EFC32}"/>
              </a:ext>
            </a:extLst>
          </p:cNvPr>
          <p:cNvSpPr txBox="1"/>
          <p:nvPr/>
        </p:nvSpPr>
        <p:spPr>
          <a:xfrm>
            <a:off x="6357079" y="31703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RH</a:t>
            </a:r>
            <a:r>
              <a:rPr lang="en-US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new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B9B7A-6C84-C646-B0F7-96DB1A3E2C2D}"/>
              </a:ext>
            </a:extLst>
          </p:cNvPr>
          <p:cNvSpPr txBox="1"/>
          <p:nvPr/>
        </p:nvSpPr>
        <p:spPr>
          <a:xfrm>
            <a:off x="6334539" y="37185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RH</a:t>
            </a:r>
            <a:r>
              <a:rPr lang="en-US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old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D2DEFC5-300A-1A41-966F-914CECC6A862}"/>
              </a:ext>
            </a:extLst>
          </p:cNvPr>
          <p:cNvSpPr/>
          <p:nvPr/>
        </p:nvSpPr>
        <p:spPr>
          <a:xfrm>
            <a:off x="7376160" y="3228356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Alternate Res. Identification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2F3D4-CA8B-2645-9298-8A7208E6126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662160" y="3685556"/>
            <a:ext cx="5638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A6E0C6-8F7B-C14C-8F3D-206CBCEB8CC6}"/>
              </a:ext>
            </a:extLst>
          </p:cNvPr>
          <p:cNvSpPr txBox="1"/>
          <p:nvPr/>
        </p:nvSpPr>
        <p:spPr>
          <a:xfrm>
            <a:off x="9763539" y="32613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no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38C2E3-C805-E64B-BC20-694BE1D0E395}"/>
              </a:ext>
            </a:extLst>
          </p:cNvPr>
          <p:cNvSpPr/>
          <p:nvPr/>
        </p:nvSpPr>
        <p:spPr>
          <a:xfrm>
            <a:off x="10407317" y="3554492"/>
            <a:ext cx="274320" cy="27432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FFE79C-BBB3-8C46-A60A-024CD88D42AA}"/>
              </a:ext>
            </a:extLst>
          </p:cNvPr>
          <p:cNvSpPr txBox="1"/>
          <p:nvPr/>
        </p:nvSpPr>
        <p:spPr>
          <a:xfrm>
            <a:off x="10226040" y="382881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stop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7D234F0-B9F9-C445-8F73-018EA5A68813}"/>
              </a:ext>
            </a:extLst>
          </p:cNvPr>
          <p:cNvSpPr/>
          <p:nvPr/>
        </p:nvSpPr>
        <p:spPr>
          <a:xfrm>
            <a:off x="7376160" y="4846844"/>
            <a:ext cx="2286000" cy="914400"/>
          </a:xfrm>
          <a:prstGeom prst="roundRect">
            <a:avLst/>
          </a:prstGeom>
          <a:solidFill>
            <a:srgbClr val="00905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 Regular"/>
              </a:rPr>
              <a:t>Property Res.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E36EAA-8D96-8E49-B7FC-B738406537F2}"/>
              </a:ext>
            </a:extLst>
          </p:cNvPr>
          <p:cNvSpPr txBox="1"/>
          <p:nvPr/>
        </p:nvSpPr>
        <p:spPr>
          <a:xfrm>
            <a:off x="9929351" y="5117961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A09870"/>
                </a:solidFill>
                <a:latin typeface="Calibri Regular"/>
              </a:rPr>
              <a:t>Prog. </a:t>
            </a:r>
          </a:p>
          <a:p>
            <a:pPr algn="ctr"/>
            <a:r>
              <a:rPr lang="en-US" dirty="0">
                <a:solidFill>
                  <a:srgbClr val="A09870"/>
                </a:solidFill>
                <a:latin typeface="Calibri Regular"/>
              </a:rPr>
              <a:t>Convention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ECAC37-E704-3F4A-AD32-F2F09B836EBD}"/>
              </a:ext>
            </a:extLst>
          </p:cNvPr>
          <p:cNvSpPr/>
          <p:nvPr/>
        </p:nvSpPr>
        <p:spPr>
          <a:xfrm>
            <a:off x="3916680" y="4849892"/>
            <a:ext cx="2286000" cy="914400"/>
          </a:xfrm>
          <a:prstGeom prst="round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Resource Updating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4926D-BD48-DF4B-B25E-65F772E596A8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02680" y="4087892"/>
            <a:ext cx="117348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040995-413A-FB4C-A3D9-4FFFFAEF6F67}"/>
              </a:ext>
            </a:extLst>
          </p:cNvPr>
          <p:cNvSpPr txBox="1"/>
          <p:nvPr/>
        </p:nvSpPr>
        <p:spPr>
          <a:xfrm>
            <a:off x="6547748" y="4240291"/>
            <a:ext cx="49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defRPr>
            </a:lvl1pPr>
          </a:lstStyle>
          <a:p>
            <a:r>
              <a:rPr lang="en-US" dirty="0"/>
              <a:t>yes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9F565C-407E-E948-9040-074F2ABA385B}"/>
              </a:ext>
            </a:extLst>
          </p:cNvPr>
          <p:cNvSpPr txBox="1"/>
          <p:nvPr/>
        </p:nvSpPr>
        <p:spPr>
          <a:xfrm>
            <a:off x="7081148" y="431649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 Regular"/>
              </a:rPr>
              <a:t>RH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  <a:latin typeface="Calibri Regular"/>
              </a:rPr>
              <a:t>diff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 Regular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705A3D-F03E-0E4D-97E8-4EE847E7C028}"/>
              </a:ext>
            </a:extLst>
          </p:cNvPr>
          <p:cNvCxnSpPr>
            <a:cxnSpLocks/>
          </p:cNvCxnSpPr>
          <p:nvPr/>
        </p:nvCxnSpPr>
        <p:spPr>
          <a:xfrm flipH="1">
            <a:off x="6202681" y="5535692"/>
            <a:ext cx="11734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45CF665-4404-074D-86EB-27D0108249EA}"/>
              </a:ext>
            </a:extLst>
          </p:cNvPr>
          <p:cNvSpPr txBox="1"/>
          <p:nvPr/>
        </p:nvSpPr>
        <p:spPr>
          <a:xfrm>
            <a:off x="6681449" y="513572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 Regular"/>
              </a:rPr>
              <a:t>M</a:t>
            </a:r>
            <a:r>
              <a:rPr lang="en-US" b="1" baseline="-25000" dirty="0">
                <a:solidFill>
                  <a:srgbClr val="C00000"/>
                </a:solidFill>
                <a:latin typeface="Calibri Regular"/>
              </a:rPr>
              <a:t>PR</a:t>
            </a:r>
            <a:endParaRPr lang="en-US" b="1" dirty="0">
              <a:solidFill>
                <a:srgbClr val="C00000"/>
              </a:solidFill>
              <a:latin typeface="Calibri Regular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C409D9-3045-B348-8CBA-FF4D71F7D478}"/>
              </a:ext>
            </a:extLst>
          </p:cNvPr>
          <p:cNvSpPr txBox="1"/>
          <p:nvPr/>
        </p:nvSpPr>
        <p:spPr>
          <a:xfrm>
            <a:off x="822960" y="173736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Regular"/>
              </a:rPr>
              <a:t>Major components</a:t>
            </a:r>
            <a:endParaRPr lang="en-US" sz="2800" dirty="0">
              <a:latin typeface="+mn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18015-E25F-9D4D-A018-CB1B820CC0AC}"/>
              </a:ext>
            </a:extLst>
          </p:cNvPr>
          <p:cNvCxnSpPr>
            <a:cxnSpLocks/>
          </p:cNvCxnSpPr>
          <p:nvPr/>
        </p:nvCxnSpPr>
        <p:spPr>
          <a:xfrm flipH="1" flipV="1">
            <a:off x="9677400" y="5320387"/>
            <a:ext cx="402572" cy="2970"/>
          </a:xfrm>
          <a:prstGeom prst="straightConnector1">
            <a:avLst/>
          </a:prstGeom>
          <a:ln w="38100">
            <a:solidFill>
              <a:srgbClr val="A09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7543800" y="1974379"/>
            <a:ext cx="4240098" cy="603042"/>
          </a:xfrm>
          <a:prstGeom prst="wedgeRoundRectCallout">
            <a:avLst>
              <a:gd name="adj1" fmla="val -13042"/>
              <a:gd name="adj2" fmla="val 411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Where resources are used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78">
        <p:fade/>
      </p:transition>
    </mc:Choice>
    <mc:Fallback xmlns="">
      <p:transition spd="med" advTm="112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6780D-4754-5547-BCE1-A6DC8F3D77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E8B6AD-612E-BF4F-AF7E-F2EB75858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3600" y="1721876"/>
            <a:ext cx="10795000" cy="6355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TextView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w/ </a:t>
            </a:r>
            <a:r>
              <a:rPr lang="en-US" sz="2800" b="1" dirty="0">
                <a:solidFill>
                  <a:srgbClr val="C00000"/>
                </a:solidFill>
              </a:rPr>
              <a:t>string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resource update during an </a:t>
            </a:r>
            <a:r>
              <a:rPr lang="en-US" sz="2800" b="1" dirty="0">
                <a:solidFill>
                  <a:srgbClr val="C00000"/>
                </a:solidFill>
              </a:rPr>
              <a:t>orientation change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864"/>
          </a:xfrm>
        </p:spPr>
        <p:txBody>
          <a:bodyPr/>
          <a:lstStyle/>
          <a:p>
            <a:r>
              <a:rPr lang="en-US" sz="4000" b="1" dirty="0" err="1"/>
              <a:t>HotR</a:t>
            </a:r>
            <a:r>
              <a:rPr lang="en-US" sz="4000" b="1" dirty="0"/>
              <a:t>: </a:t>
            </a:r>
            <a:r>
              <a:rPr lang="en-US" sz="4000" dirty="0"/>
              <a:t>An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7EBEF5-303B-4245-93EC-D89C649897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5369454" y="3892552"/>
            <a:ext cx="894223" cy="894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93963-0B7A-0E4A-AE5E-1631CD7525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731" y="2849563"/>
            <a:ext cx="1757363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27F39-927A-5744-847D-B9E8D26B00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3413460"/>
            <a:ext cx="3354468" cy="18868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76428" y="4114589"/>
            <a:ext cx="678778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694081" y="4114587"/>
            <a:ext cx="678778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9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8"/>
    </mc:Choice>
    <mc:Fallback xmlns="">
      <p:transition spd="slow" advTm="15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72800" cy="864118"/>
          </a:xfrm>
        </p:spPr>
        <p:txBody>
          <a:bodyPr/>
          <a:lstStyle/>
          <a:p>
            <a:r>
              <a:rPr lang="en-US" sz="4000" b="1" dirty="0" err="1"/>
              <a:t>HotR</a:t>
            </a:r>
            <a:r>
              <a:rPr lang="en-US" sz="4000" b="1" dirty="0"/>
              <a:t>: </a:t>
            </a:r>
            <a:r>
              <a:rPr lang="en-US" sz="4000" dirty="0"/>
              <a:t>Resource</a:t>
            </a:r>
            <a:r>
              <a:rPr lang="en-US" sz="4000" b="1" dirty="0"/>
              <a:t> </a:t>
            </a:r>
            <a:r>
              <a:rPr lang="en-US" sz="4000" dirty="0"/>
              <a:t>Hashmap Construction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00AFDE-49D6-504C-8C23-31C8574B33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5766" y="1602456"/>
          <a:ext cx="4189608" cy="102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9608">
                  <a:extLst>
                    <a:ext uri="{9D8B030D-6E8A-4147-A177-3AD203B41FA5}">
                      <a16:colId xmlns:a16="http://schemas.microsoft.com/office/drawing/2014/main" val="1801112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/res/values-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port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res.xml</a:t>
                      </a:r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77705"/>
                  </a:ext>
                </a:extLst>
              </a:tr>
              <a:tr h="649922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name="enter"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Enter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&gt;</a:t>
                      </a:r>
                      <a:br>
                        <a:rPr lang="en-US" dirty="0"/>
                      </a:br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name="yellow"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0xffffff00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&gt;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880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704431-07E7-A046-83DF-97DF16520F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9240" y="4399120"/>
          <a:ext cx="3352800" cy="1104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40530071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2540051"/>
                    </a:ext>
                  </a:extLst>
                </a:gridCol>
              </a:tblGrid>
              <a:tr h="368035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451729"/>
                  </a:ext>
                </a:extLst>
              </a:tr>
              <a:tr h="368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Enter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77351"/>
                  </a:ext>
                </a:extLst>
              </a:tr>
              <a:tr h="368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0xffffff00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5881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01C749-1F00-6D4C-A69D-9DA6C44F52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05512" y="4377577"/>
          <a:ext cx="3352800" cy="1104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40530071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2540051"/>
                    </a:ext>
                  </a:extLst>
                </a:gridCol>
              </a:tblGrid>
              <a:tr h="368035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451729"/>
                  </a:ext>
                </a:extLst>
              </a:tr>
              <a:tr h="368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Enter Name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77351"/>
                  </a:ext>
                </a:extLst>
              </a:tr>
              <a:tr h="368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0xffffff00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5881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1C9E4F0-CA24-9642-8357-0009E0298327}"/>
              </a:ext>
            </a:extLst>
          </p:cNvPr>
          <p:cNvSpPr txBox="1"/>
          <p:nvPr/>
        </p:nvSpPr>
        <p:spPr>
          <a:xfrm>
            <a:off x="2457971" y="5468374"/>
            <a:ext cx="246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Resource HashMap-port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019ED9-79D4-3A45-A4D0-EE1FDBC4AC5E}"/>
              </a:ext>
            </a:extLst>
          </p:cNvPr>
          <p:cNvSpPr txBox="1"/>
          <p:nvPr/>
        </p:nvSpPr>
        <p:spPr>
          <a:xfrm>
            <a:off x="7620000" y="5468374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Resource HashMap-land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693460" y="1598574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/res/values-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land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res.xml</a:t>
                      </a:r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name="enter"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Enter Name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&gt;</a:t>
                      </a:r>
                      <a:br>
                        <a:rPr lang="en-US" dirty="0"/>
                      </a:br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name="yellow"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0xffffff00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&gt;</a:t>
                      </a:r>
                      <a:endParaRPr lang="en-US" b="0" i="0" dirty="0">
                        <a:latin typeface="Calibri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EACD9F8-D0A8-C648-93F2-A080818883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0330" y="3099593"/>
          <a:ext cx="224518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182">
                  <a:extLst>
                    <a:ext uri="{9D8B030D-6E8A-4147-A177-3AD203B41FA5}">
                      <a16:colId xmlns:a16="http://schemas.microsoft.com/office/drawing/2014/main" val="3404411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0" dirty="0" err="1"/>
                        <a:t> object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R.string.enter</a:t>
                      </a:r>
                      <a:r>
                        <a:rPr lang="en-US" dirty="0"/>
                        <a:t> = 134</a:t>
                      </a:r>
                    </a:p>
                    <a:p>
                      <a:r>
                        <a:rPr lang="en-US" dirty="0" err="1"/>
                        <a:t>R.color.yellow</a:t>
                      </a:r>
                      <a:r>
                        <a:rPr lang="en-US" dirty="0"/>
                        <a:t> = 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40023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07E168B6-850C-1241-989A-4F5D819EFC32}"/>
              </a:ext>
            </a:extLst>
          </p:cNvPr>
          <p:cNvSpPr txBox="1"/>
          <p:nvPr/>
        </p:nvSpPr>
        <p:spPr>
          <a:xfrm>
            <a:off x="7926602" y="3337997"/>
            <a:ext cx="22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New Resource Object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8B9B7A-6C84-C646-B0F7-96DB1A3E2C2D}"/>
              </a:ext>
            </a:extLst>
          </p:cNvPr>
          <p:cNvSpPr txBox="1"/>
          <p:nvPr/>
        </p:nvSpPr>
        <p:spPr>
          <a:xfrm>
            <a:off x="2347750" y="3407788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Old Resource Object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67" name="Right Arrow 66"/>
          <p:cNvSpPr/>
          <p:nvPr/>
        </p:nvSpPr>
        <p:spPr>
          <a:xfrm rot="5400000">
            <a:off x="3056531" y="2926682"/>
            <a:ext cx="678778" cy="2834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5400000">
            <a:off x="3199800" y="3935721"/>
            <a:ext cx="486880" cy="30479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8980648">
            <a:off x="4157147" y="3904312"/>
            <a:ext cx="862925" cy="30479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5400000">
            <a:off x="8638912" y="2860623"/>
            <a:ext cx="678778" cy="2834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5400000">
            <a:off x="8782181" y="3869662"/>
            <a:ext cx="486880" cy="30479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755999">
            <a:off x="7396971" y="3827842"/>
            <a:ext cx="862925" cy="30479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5403750" y="5389682"/>
            <a:ext cx="1786458" cy="603042"/>
          </a:xfrm>
          <a:prstGeom prst="wedgeRoundRectCallout">
            <a:avLst>
              <a:gd name="adj1" fmla="val -55469"/>
              <a:gd name="adj2" fmla="val -1196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Reversed!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3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35">
        <p:fade/>
      </p:transition>
    </mc:Choice>
    <mc:Fallback xmlns="">
      <p:transition spd="med" advTm="29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618"/>
          </a:xfrm>
        </p:spPr>
        <p:txBody>
          <a:bodyPr/>
          <a:lstStyle/>
          <a:p>
            <a:r>
              <a:rPr lang="en-US" sz="4000" b="1" dirty="0" err="1"/>
              <a:t>HotR</a:t>
            </a:r>
            <a:r>
              <a:rPr lang="en-US" sz="4000" b="1" dirty="0"/>
              <a:t>: </a:t>
            </a:r>
            <a:r>
              <a:rPr lang="en-US" sz="4000" dirty="0"/>
              <a:t>Identifying Alternative Resource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5802542C-3E81-5E40-A764-93CE221D1B3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42846" y="2297044"/>
          <a:ext cx="27416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612">
                  <a:extLst>
                    <a:ext uri="{9D8B030D-6E8A-4147-A177-3AD203B41FA5}">
                      <a16:colId xmlns:a16="http://schemas.microsoft.com/office/drawing/2014/main" val="107925194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8589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0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0xffffff00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44152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8143CCDA-E088-464F-AD09-B3BBA2C1465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75058" y="2299731"/>
          <a:ext cx="27416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079251944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108589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Enter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0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0xffffff00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441522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44181AC-D125-CD4B-A4F1-F696F3640558}"/>
              </a:ext>
            </a:extLst>
          </p:cNvPr>
          <p:cNvCxnSpPr>
            <a:cxnSpLocks/>
            <a:stCxn id="14" idx="2"/>
            <a:endCxn id="15" idx="2"/>
          </p:cNvCxnSpPr>
          <p:nvPr/>
        </p:nvCxnSpPr>
        <p:spPr>
          <a:xfrm rot="16200000" flipH="1">
            <a:off x="6078415" y="1544801"/>
            <a:ext cx="2687" cy="3732212"/>
          </a:xfrm>
          <a:prstGeom prst="bentConnector3">
            <a:avLst>
              <a:gd name="adj1" fmla="val 8607629"/>
            </a:avLst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FB3DE168-F5D3-E54D-B87B-55136C6B4B4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708952" y="4794743"/>
          <a:ext cx="27416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079251944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108589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 (old)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0056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C647F7-28BC-AF45-9896-BD807474D5E4}"/>
              </a:ext>
            </a:extLst>
          </p:cNvPr>
          <p:cNvCxnSpPr>
            <a:cxnSpLocks/>
          </p:cNvCxnSpPr>
          <p:nvPr/>
        </p:nvCxnSpPr>
        <p:spPr>
          <a:xfrm>
            <a:off x="6079758" y="3615695"/>
            <a:ext cx="0" cy="11991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E1EB62F-85CE-894F-99F2-370319293F9E}"/>
              </a:ext>
            </a:extLst>
          </p:cNvPr>
          <p:cNvSpPr/>
          <p:nvPr/>
        </p:nvSpPr>
        <p:spPr>
          <a:xfrm>
            <a:off x="5625172" y="3214619"/>
            <a:ext cx="873686" cy="878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Diff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FEB9A-EDA2-504D-9817-2FF962E3393A}"/>
              </a:ext>
            </a:extLst>
          </p:cNvPr>
          <p:cNvSpPr txBox="1"/>
          <p:nvPr/>
        </p:nvSpPr>
        <p:spPr>
          <a:xfrm>
            <a:off x="3181863" y="1889828"/>
            <a:ext cx="236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Resource HashMap-old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1048F-0702-834A-85D8-D61C838DCCD2}"/>
              </a:ext>
            </a:extLst>
          </p:cNvPr>
          <p:cNvSpPr txBox="1"/>
          <p:nvPr/>
        </p:nvSpPr>
        <p:spPr>
          <a:xfrm>
            <a:off x="6710301" y="1889828"/>
            <a:ext cx="24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 Regular"/>
              </a:rPr>
              <a:t>Resource HashMap-new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92205-99D3-6146-9B10-EDBA1415C28C}"/>
              </a:ext>
            </a:extLst>
          </p:cNvPr>
          <p:cNvSpPr txBox="1"/>
          <p:nvPr/>
        </p:nvSpPr>
        <p:spPr>
          <a:xfrm>
            <a:off x="4691190" y="5727378"/>
            <a:ext cx="274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diff</a:t>
            </a:r>
            <a:r>
              <a:rPr lang="en-US" sz="2400" dirty="0">
                <a:latin typeface="Calibri Regular"/>
              </a:rPr>
              <a:t> = </a:t>
            </a:r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old</a:t>
            </a:r>
            <a:r>
              <a:rPr lang="en-US" sz="2400" dirty="0">
                <a:latin typeface="Calibri Regular"/>
              </a:rPr>
              <a:t> − </a:t>
            </a:r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new</a:t>
            </a:r>
            <a:endParaRPr lang="en-US" sz="2400" baseline="-25000" dirty="0">
              <a:latin typeface="Calibri Regular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7885319" y="4330770"/>
            <a:ext cx="3124200" cy="608033"/>
          </a:xfrm>
          <a:prstGeom prst="wedgeRoundRectCallout">
            <a:avLst>
              <a:gd name="adj1" fmla="val -63057"/>
              <a:gd name="adj2" fmla="val 113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Alternative Res. Exists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8451" y="475413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Calibri Regular"/>
              </a:rPr>
              <a:t>String Resource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30228" y="4465865"/>
            <a:ext cx="2389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alibri Regular"/>
              </a:rPr>
              <a:t>Color Resource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 Regular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alibri Regular"/>
              </a:rPr>
              <a:t>Dimension Resource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alibri Regular"/>
              </a:rPr>
              <a:t>Drawables</a:t>
            </a:r>
            <a:endParaRPr lang="en-US" dirty="0">
              <a:latin typeface="Calibri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9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51">
        <p:fade/>
      </p:transition>
    </mc:Choice>
    <mc:Fallback xmlns="">
      <p:transition spd="med" advTm="15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 animBg="1"/>
      <p:bldP spid="5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782"/>
          </a:xfrm>
        </p:spPr>
        <p:txBody>
          <a:bodyPr/>
          <a:lstStyle/>
          <a:p>
            <a:r>
              <a:rPr lang="en-US" sz="4000" b="1" dirty="0" err="1"/>
              <a:t>HotR</a:t>
            </a:r>
            <a:r>
              <a:rPr lang="en-US" sz="4000" b="1" dirty="0"/>
              <a:t>: </a:t>
            </a:r>
            <a:r>
              <a:rPr lang="en-US" sz="4000" dirty="0"/>
              <a:t>Updating Alternative Resource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FB3DE168-F5D3-E54D-B87B-55136C6B4B4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03058" y="2364737"/>
          <a:ext cx="27416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079251944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108589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Key (old)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005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2192205-99D3-6146-9B10-EDBA1415C28C}"/>
              </a:ext>
            </a:extLst>
          </p:cNvPr>
          <p:cNvSpPr txBox="1"/>
          <p:nvPr/>
        </p:nvSpPr>
        <p:spPr>
          <a:xfrm>
            <a:off x="1703038" y="1813390"/>
            <a:ext cx="274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diff</a:t>
            </a:r>
            <a:r>
              <a:rPr lang="en-US" sz="2400" dirty="0">
                <a:latin typeface="Calibri Regular"/>
              </a:rPr>
              <a:t> = </a:t>
            </a:r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old</a:t>
            </a:r>
            <a:r>
              <a:rPr lang="en-US" sz="2400" dirty="0">
                <a:latin typeface="Calibri Regular"/>
              </a:rPr>
              <a:t> − </a:t>
            </a:r>
            <a:r>
              <a:rPr lang="en-US" sz="2400" dirty="0" err="1">
                <a:latin typeface="Calibri Regular"/>
              </a:rPr>
              <a:t>RH</a:t>
            </a:r>
            <a:r>
              <a:rPr lang="en-US" sz="2400" baseline="-25000" dirty="0" err="1">
                <a:latin typeface="Calibri Regular"/>
              </a:rPr>
              <a:t>new</a:t>
            </a:r>
            <a:endParaRPr lang="en-US" sz="2400" baseline="-25000" dirty="0">
              <a:latin typeface="Calibri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4136" y="4495800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TextView</a:t>
            </a:r>
            <a:r>
              <a:rPr lang="en-US" b="1" baseline="-25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.setText(</a:t>
            </a:r>
            <a:r>
              <a:rPr lang="en-US" b="1" i="1" u="sng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20907" y="3852628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txt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TextView</a:t>
            </a:r>
            <a:r>
              <a:rPr lang="en-US" b="1" baseline="-25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old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.getText();</a:t>
            </a:r>
            <a:endParaRPr lang="en-US" b="1">
              <a:latin typeface="+mn-lt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24222" y="3108960"/>
            <a:ext cx="1477107" cy="1209822"/>
          </a:xfrm>
          <a:custGeom>
            <a:avLst/>
            <a:gdLst>
              <a:gd name="connsiteX0" fmla="*/ 0 w 1477107"/>
              <a:gd name="connsiteY0" fmla="*/ 0 h 1209822"/>
              <a:gd name="connsiteX1" fmla="*/ 337624 w 1477107"/>
              <a:gd name="connsiteY1" fmla="*/ 858129 h 1209822"/>
              <a:gd name="connsiteX2" fmla="*/ 1477107 w 1477107"/>
              <a:gd name="connsiteY2" fmla="*/ 1209822 h 120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107" h="1209822">
                <a:moveTo>
                  <a:pt x="0" y="0"/>
                </a:moveTo>
                <a:cubicBezTo>
                  <a:pt x="45720" y="328246"/>
                  <a:pt x="91440" y="656492"/>
                  <a:pt x="337624" y="858129"/>
                </a:cubicBezTo>
                <a:cubicBezTo>
                  <a:pt x="583808" y="1059766"/>
                  <a:pt x="1030457" y="1134794"/>
                  <a:pt x="1477107" y="120982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834880">
            <a:off x="2229428" y="3658154"/>
            <a:ext cx="889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Regular"/>
                <a:ea typeface="Courier" charset="0"/>
                <a:cs typeface="Courier" charset="0"/>
              </a:rPr>
              <a:t>“Enter”</a:t>
            </a:r>
            <a:endParaRPr lang="en-US" dirty="0">
              <a:latin typeface="Calibri Regular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693460" y="1598574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/res/values-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land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res.xml</a:t>
                      </a:r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name="enter"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Enter Name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&gt;</a:t>
                      </a:r>
                      <a:br>
                        <a:rPr lang="en-US" dirty="0"/>
                      </a:br>
                      <a:r>
                        <a:rPr lang="en-US" dirty="0"/>
                        <a:t>&lt;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name="yellow"</a:t>
                      </a:r>
                      <a:r>
                        <a:rPr lang="en-US" dirty="0"/>
                        <a:t>&gt;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0xffffff00</a:t>
                      </a:r>
                      <a:r>
                        <a:rPr lang="en-US" dirty="0"/>
                        <a:t>&lt;/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&gt;</a:t>
                      </a:r>
                      <a:endParaRPr lang="en-US" b="0" i="0" dirty="0">
                        <a:latin typeface="Calibri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7E168B6-850C-1241-989A-4F5D819EFC32}"/>
              </a:ext>
            </a:extLst>
          </p:cNvPr>
          <p:cNvSpPr txBox="1"/>
          <p:nvPr/>
        </p:nvSpPr>
        <p:spPr>
          <a:xfrm>
            <a:off x="7926602" y="333799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Regular"/>
              </a:rPr>
              <a:t>New Resource Object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 Regular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8638912" y="2860623"/>
            <a:ext cx="678778" cy="2834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85981" y="3661744"/>
            <a:ext cx="3460653" cy="1609629"/>
          </a:xfrm>
          <a:custGeom>
            <a:avLst/>
            <a:gdLst>
              <a:gd name="connsiteX0" fmla="*/ 0 w 3460653"/>
              <a:gd name="connsiteY0" fmla="*/ 1237957 h 1609629"/>
              <a:gd name="connsiteX1" fmla="*/ 2138290 w 3460653"/>
              <a:gd name="connsiteY1" fmla="*/ 1533379 h 1609629"/>
              <a:gd name="connsiteX2" fmla="*/ 3460653 w 3460653"/>
              <a:gd name="connsiteY2" fmla="*/ 0 h 160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0653" h="1609629">
                <a:moveTo>
                  <a:pt x="0" y="1237957"/>
                </a:moveTo>
                <a:cubicBezTo>
                  <a:pt x="780757" y="1488831"/>
                  <a:pt x="1561515" y="1739705"/>
                  <a:pt x="2138290" y="1533379"/>
                </a:cubicBezTo>
                <a:cubicBezTo>
                  <a:pt x="2715066" y="1327053"/>
                  <a:pt x="3460653" y="0"/>
                  <a:pt x="3460653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927F39-927A-5744-847D-B9E8D26B00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924" y="4319351"/>
            <a:ext cx="2988095" cy="168080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 rot="19242482">
            <a:off x="7523384" y="466253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Regular"/>
              </a:rPr>
              <a:t>134</a:t>
            </a:r>
            <a:endParaRPr lang="en-US" dirty="0">
              <a:latin typeface="Calibri Regular"/>
            </a:endParaRPr>
          </a:p>
        </p:txBody>
      </p:sp>
      <p:sp>
        <p:nvSpPr>
          <p:cNvPr id="33" name="Freeform 32"/>
          <p:cNvSpPr/>
          <p:nvPr/>
        </p:nvSpPr>
        <p:spPr>
          <a:xfrm rot="185668">
            <a:off x="4362765" y="3773142"/>
            <a:ext cx="4800600" cy="1814647"/>
          </a:xfrm>
          <a:custGeom>
            <a:avLst/>
            <a:gdLst>
              <a:gd name="connsiteX0" fmla="*/ 4800600 w 4800600"/>
              <a:gd name="connsiteY0" fmla="*/ 0 h 1814647"/>
              <a:gd name="connsiteX1" fmla="*/ 3403600 w 4800600"/>
              <a:gd name="connsiteY1" fmla="*/ 1778000 h 1814647"/>
              <a:gd name="connsiteX2" fmla="*/ 0 w 4800600"/>
              <a:gd name="connsiteY2" fmla="*/ 1244600 h 1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0600" h="1814647">
                <a:moveTo>
                  <a:pt x="4800600" y="0"/>
                </a:moveTo>
                <a:cubicBezTo>
                  <a:pt x="4502150" y="785283"/>
                  <a:pt x="4203700" y="1570567"/>
                  <a:pt x="3403600" y="1778000"/>
                </a:cubicBezTo>
                <a:cubicBezTo>
                  <a:pt x="2603500" y="1985433"/>
                  <a:pt x="0" y="1244600"/>
                  <a:pt x="0" y="124460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693805">
            <a:off x="7180948" y="5543872"/>
            <a:ext cx="149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Regular"/>
                <a:ea typeface="Courier" charset="0"/>
                <a:cs typeface="Courier" charset="0"/>
              </a:rPr>
              <a:t>“Enter Name”</a:t>
            </a:r>
            <a:endParaRPr lang="en-US" dirty="0">
              <a:latin typeface="Calibri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30969" y="419100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RTable.query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i="1" u="sng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txt</a:t>
            </a:r>
            <a:r>
              <a:rPr lang="en-US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+mn-lt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21841" y="3175000"/>
            <a:ext cx="435759" cy="1054100"/>
          </a:xfrm>
          <a:custGeom>
            <a:avLst/>
            <a:gdLst>
              <a:gd name="connsiteX0" fmla="*/ 257959 w 435759"/>
              <a:gd name="connsiteY0" fmla="*/ 0 h 1054100"/>
              <a:gd name="connsiteX1" fmla="*/ 3959 w 435759"/>
              <a:gd name="connsiteY1" fmla="*/ 495300 h 1054100"/>
              <a:gd name="connsiteX2" fmla="*/ 435759 w 435759"/>
              <a:gd name="connsiteY2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759" h="1054100">
                <a:moveTo>
                  <a:pt x="257959" y="0"/>
                </a:moveTo>
                <a:cubicBezTo>
                  <a:pt x="116142" y="159808"/>
                  <a:pt x="-25674" y="319617"/>
                  <a:pt x="3959" y="495300"/>
                </a:cubicBezTo>
                <a:cubicBezTo>
                  <a:pt x="33592" y="670983"/>
                  <a:pt x="435759" y="1054100"/>
                  <a:pt x="435759" y="10541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4264045">
            <a:off x="3186278" y="347707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Regular"/>
              </a:rPr>
              <a:t>134</a:t>
            </a:r>
            <a:endParaRPr lang="en-US" dirty="0">
              <a:latin typeface="Calibri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0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90">
        <p:fade/>
      </p:transition>
    </mc:Choice>
    <mc:Fallback xmlns="">
      <p:transition spd="med" advTm="20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3" grpId="0" animBg="1"/>
      <p:bldP spid="32" grpId="0"/>
      <p:bldP spid="33" grpId="0" animBg="1"/>
      <p:bldP spid="34" grpId="0"/>
      <p:bldP spid="35" grpId="0"/>
      <p:bldP spid="36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6780D-4754-5547-BCE1-A6DC8F3D77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813"/>
          </a:xfrm>
        </p:spPr>
        <p:txBody>
          <a:bodyPr/>
          <a:lstStyle/>
          <a:p>
            <a:r>
              <a:rPr lang="en-US" sz="4000" b="1" dirty="0" err="1"/>
              <a:t>HotR</a:t>
            </a:r>
            <a:r>
              <a:rPr lang="en-US" sz="4000" b="1" dirty="0"/>
              <a:t>: </a:t>
            </a:r>
            <a:r>
              <a:rPr lang="en-US" sz="4000" dirty="0"/>
              <a:t>From </a:t>
            </a:r>
            <a:r>
              <a:rPr lang="en-US" sz="4000" b="1" dirty="0"/>
              <a:t>One View </a:t>
            </a:r>
            <a:r>
              <a:rPr lang="en-US" sz="4000" dirty="0"/>
              <a:t>to </a:t>
            </a:r>
            <a:r>
              <a:rPr lang="en-US" sz="4000" b="1" dirty="0"/>
              <a:t>All Views </a:t>
            </a:r>
            <a:endParaRPr lang="en-US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93963-0B7A-0E4A-AE5E-1631CD7525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64" y="2686087"/>
            <a:ext cx="1337469" cy="2278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27F39-927A-5744-847D-B9E8D26B00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27" y="3250796"/>
            <a:ext cx="2600100" cy="140171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895541" y="3593255"/>
            <a:ext cx="448478" cy="46447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mage result for android activ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28" y="1598853"/>
            <a:ext cx="2175773" cy="434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766521" y="1690688"/>
            <a:ext cx="15279" cy="42529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90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7"/>
    </mc:Choice>
    <mc:Fallback xmlns="">
      <p:transition spd="slow" advTm="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219"/>
          </a:xfrm>
        </p:spPr>
        <p:txBody>
          <a:bodyPr/>
          <a:lstStyle/>
          <a:p>
            <a:r>
              <a:rPr lang="en-US" sz="4000" b="1" dirty="0">
                <a:latin typeface="Calibri Regular"/>
              </a:rPr>
              <a:t>HotR</a:t>
            </a:r>
            <a:r>
              <a:rPr lang="en-US" sz="4000" dirty="0">
                <a:latin typeface="Calibri Regular"/>
              </a:rPr>
              <a:t>: Traverse View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E3CED1-F776-FD49-B3C7-9243661202EF}"/>
              </a:ext>
            </a:extLst>
          </p:cNvPr>
          <p:cNvGrpSpPr/>
          <p:nvPr/>
        </p:nvGrpSpPr>
        <p:grpSpPr>
          <a:xfrm>
            <a:off x="7086600" y="3144992"/>
            <a:ext cx="4775123" cy="2518532"/>
            <a:chOff x="1676399" y="1861791"/>
            <a:chExt cx="4053501" cy="16002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17ECC2-3119-3248-8570-21F07A93E248}"/>
                </a:ext>
              </a:extLst>
            </p:cNvPr>
            <p:cNvSpPr/>
            <p:nvPr/>
          </p:nvSpPr>
          <p:spPr>
            <a:xfrm>
              <a:off x="1676399" y="1861791"/>
              <a:ext cx="4053501" cy="16002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882FF-A9EA-CF49-B959-ABDDF96AD22B}"/>
                </a:ext>
              </a:extLst>
            </p:cNvPr>
            <p:cNvSpPr txBox="1"/>
            <p:nvPr/>
          </p:nvSpPr>
          <p:spPr>
            <a:xfrm>
              <a:off x="2438399" y="1933416"/>
              <a:ext cx="2362200" cy="215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 Regular"/>
                </a:rPr>
                <a:t>Root Element(</a:t>
              </a:r>
              <a:r>
                <a:rPr lang="en-US" sz="1600" dirty="0" err="1">
                  <a:latin typeface="Calibri Regular"/>
                </a:rPr>
                <a:t>R.id.content</a:t>
              </a:r>
              <a:r>
                <a:rPr lang="en-US" sz="1600" dirty="0">
                  <a:latin typeface="Calibri Regular"/>
                </a:rPr>
                <a:t>)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46C5BA-11FC-F243-8E00-746D24E3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569" y="2133402"/>
              <a:ext cx="715931" cy="2440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11B145-3BEF-434C-B377-6155EE69FF00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2133402"/>
              <a:ext cx="536763" cy="228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632055-AEC0-FF42-9627-0697D8B05D5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263" y="2669977"/>
              <a:ext cx="598160" cy="378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A7A760-6353-4E47-B327-CF307700CC24}"/>
                </a:ext>
              </a:extLst>
            </p:cNvPr>
            <p:cNvSpPr txBox="1"/>
            <p:nvPr/>
          </p:nvSpPr>
          <p:spPr>
            <a:xfrm>
              <a:off x="3935004" y="3098240"/>
              <a:ext cx="1686412" cy="21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 Regular"/>
                </a:rPr>
                <a:t>E(text=@string/hello)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D619EA-B84B-A648-AF67-9D9D28CA55E3}"/>
                </a:ext>
              </a:extLst>
            </p:cNvPr>
            <p:cNvSpPr txBox="1"/>
            <p:nvPr/>
          </p:nvSpPr>
          <p:spPr>
            <a:xfrm>
              <a:off x="3455150" y="2426893"/>
              <a:ext cx="1488339" cy="21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Regular"/>
                </a:rPr>
                <a:t>TextView (text =“”)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3932A8-406F-2949-AFFB-FA62D15DA89D}"/>
                </a:ext>
              </a:extLst>
            </p:cNvPr>
            <p:cNvSpPr txBox="1"/>
            <p:nvPr/>
          </p:nvSpPr>
          <p:spPr>
            <a:xfrm>
              <a:off x="1830591" y="3082621"/>
              <a:ext cx="923844" cy="21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 Regular"/>
                </a:rPr>
                <a:t>Radio Item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BFC7A8-3502-C84A-BDFF-B7A596668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4023" y="2685217"/>
              <a:ext cx="629546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3BCEAA-D7A6-A743-8D9C-B8BF9DB8E8E3}"/>
                </a:ext>
              </a:extLst>
            </p:cNvPr>
            <p:cNvSpPr txBox="1"/>
            <p:nvPr/>
          </p:nvSpPr>
          <p:spPr>
            <a:xfrm>
              <a:off x="2318770" y="2422066"/>
              <a:ext cx="1041196" cy="21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 Regular"/>
                </a:rPr>
                <a:t>Radio Group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C5DE6A-EB01-0140-B7AA-8D018E5F036C}"/>
                </a:ext>
              </a:extLst>
            </p:cNvPr>
            <p:cNvSpPr txBox="1"/>
            <p:nvPr/>
          </p:nvSpPr>
          <p:spPr>
            <a:xfrm>
              <a:off x="2927686" y="3083382"/>
              <a:ext cx="923844" cy="21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 Regular"/>
                </a:rPr>
                <a:t>Radio Item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C287F2-278D-A44B-9391-8F99E0D6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903569" y="2685217"/>
              <a:ext cx="530194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62" y="2078456"/>
            <a:ext cx="4796749" cy="1664178"/>
          </a:xfrm>
          <a:prstGeom prst="rect">
            <a:avLst/>
          </a:prstGeom>
        </p:spPr>
      </p:pic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457201" y="3852350"/>
            <a:ext cx="2743200" cy="814165"/>
          </a:xfrm>
          <a:prstGeom prst="wedgeRoundRectCallout">
            <a:avLst>
              <a:gd name="adj1" fmla="val 16345"/>
              <a:gd name="adj2" fmla="val -152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only care about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>
                <a:solidFill>
                  <a:srgbClr val="C00000"/>
                </a:solidFill>
              </a:rPr>
              <a:t> properties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90616" y="5739311"/>
            <a:ext cx="3654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Regular"/>
              </a:rPr>
              <a:t>Activity View Hierarchy (Layout.xml)</a:t>
            </a:r>
            <a:endParaRPr lang="en-US" dirty="0">
              <a:latin typeface="Calibri Regular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025FFC-A611-A44E-A36D-DB56A5CD0305}"/>
              </a:ext>
            </a:extLst>
          </p:cNvPr>
          <p:cNvSpPr/>
          <p:nvPr/>
        </p:nvSpPr>
        <p:spPr>
          <a:xfrm>
            <a:off x="5456326" y="1638558"/>
            <a:ext cx="4678274" cy="814165"/>
          </a:xfrm>
          <a:prstGeom prst="wedgeRoundRectCallout">
            <a:avLst>
              <a:gd name="adj1" fmla="val -54545"/>
              <a:gd name="adj2" fmla="val 139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based on programming convention (</a:t>
            </a:r>
            <a:r>
              <a:rPr lang="en-US" sz="2000" i="1" dirty="0">
                <a:solidFill>
                  <a:srgbClr val="C00000"/>
                </a:solidFill>
              </a:rPr>
              <a:t>e.g., </a:t>
            </a:r>
            <a:r>
              <a:rPr lang="en-US" sz="2000" b="1" i="1" dirty="0">
                <a:solidFill>
                  <a:srgbClr val="C00000"/>
                </a:solidFill>
              </a:rPr>
              <a:t>string</a:t>
            </a:r>
            <a:r>
              <a:rPr lang="en-US" sz="2000" i="1" dirty="0">
                <a:solidFill>
                  <a:srgbClr val="C00000"/>
                </a:solidFill>
              </a:rPr>
              <a:t> for </a:t>
            </a:r>
            <a:r>
              <a:rPr lang="en-US" sz="2000" b="1" i="1" dirty="0">
                <a:solidFill>
                  <a:srgbClr val="C00000"/>
                </a:solidFill>
              </a:rPr>
              <a:t>ViewEdit.txt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14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9">
        <p:fade/>
      </p:transition>
    </mc:Choice>
    <mc:Fallback xmlns="">
      <p:transition spd="med" advTm="14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C7BCC-E479-C340-851D-4CF86860EB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AB1854-4B94-624A-97B3-1EC30D8B316A}"/>
              </a:ext>
            </a:extLst>
          </p:cNvPr>
          <p:cNvSpPr/>
          <p:nvPr/>
        </p:nvSpPr>
        <p:spPr>
          <a:xfrm>
            <a:off x="2883647" y="4161197"/>
            <a:ext cx="914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996BF-0CA5-1D44-AA2C-2A3DB39363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347" y="3174618"/>
            <a:ext cx="1280160" cy="2658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EABDB-105C-E040-869E-E817B85BF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188" y="3733678"/>
            <a:ext cx="3200400" cy="15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8ECA59-92BF-164E-8389-F8294B025EA1}"/>
              </a:ext>
            </a:extLst>
          </p:cNvPr>
          <p:cNvSpPr txBox="1"/>
          <p:nvPr/>
        </p:nvSpPr>
        <p:spPr>
          <a:xfrm>
            <a:off x="1143000" y="5897325"/>
            <a:ext cx="131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Google Pixel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FCFD-9216-6E44-ACBD-23F3F1664643}"/>
              </a:ext>
            </a:extLst>
          </p:cNvPr>
          <p:cNvSpPr txBox="1"/>
          <p:nvPr/>
        </p:nvSpPr>
        <p:spPr>
          <a:xfrm>
            <a:off x="2590800" y="5112603"/>
            <a:ext cx="1688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Orientation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Change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403015-210C-5549-9D73-CA5DA0E5D9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142" y="524507"/>
            <a:ext cx="1280160" cy="2658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D6F74-1436-EC4E-B23B-269EDC5075C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240" y="524507"/>
            <a:ext cx="1280160" cy="265895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8B70519-44F7-F344-9E70-7650051C3CA9}"/>
              </a:ext>
            </a:extLst>
          </p:cNvPr>
          <p:cNvSpPr/>
          <p:nvPr/>
        </p:nvSpPr>
        <p:spPr>
          <a:xfrm>
            <a:off x="5063702" y="1507663"/>
            <a:ext cx="914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2169F-06CC-0747-B09F-903C454B9F24}"/>
              </a:ext>
            </a:extLst>
          </p:cNvPr>
          <p:cNvSpPr txBox="1"/>
          <p:nvPr/>
        </p:nvSpPr>
        <p:spPr>
          <a:xfrm>
            <a:off x="4956758" y="2205172"/>
            <a:ext cx="109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Screen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Resize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EE3AE9-7587-4E4D-BC0B-2148436D5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152" y="3674279"/>
            <a:ext cx="3127248" cy="2345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2431EF-8243-E248-B744-02449F01634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540" y="1043558"/>
            <a:ext cx="2505456" cy="1760501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40849F5-DF5F-A34B-9E0F-C4E8304CBA4C}"/>
              </a:ext>
            </a:extLst>
          </p:cNvPr>
          <p:cNvSpPr/>
          <p:nvPr/>
        </p:nvSpPr>
        <p:spPr>
          <a:xfrm rot="5400000">
            <a:off x="9285368" y="3026625"/>
            <a:ext cx="685800" cy="5486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E77DF-2C6B-904C-9192-FE3AFD2C00ED}"/>
              </a:ext>
            </a:extLst>
          </p:cNvPr>
          <p:cNvSpPr txBox="1"/>
          <p:nvPr/>
        </p:nvSpPr>
        <p:spPr>
          <a:xfrm>
            <a:off x="7792518" y="2885447"/>
            <a:ext cx="14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Keyboard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De/attach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D0099-58A7-B045-AABB-21CB5AC77F07}"/>
              </a:ext>
            </a:extLst>
          </p:cNvPr>
          <p:cNvSpPr txBox="1"/>
          <p:nvPr/>
        </p:nvSpPr>
        <p:spPr>
          <a:xfrm>
            <a:off x="9516030" y="5897325"/>
            <a:ext cx="1364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Samsung Tab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415" y="964323"/>
            <a:ext cx="15038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alibri Regular"/>
              </a:rPr>
              <a:t>Example 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alibri Regular"/>
              </a:rPr>
              <a:t>Runtime 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alibri Regular"/>
              </a:rPr>
              <a:t>Changes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5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47">
        <p:fade/>
      </p:transition>
    </mc:Choice>
    <mc:Fallback xmlns="">
      <p:transition spd="med" advTm="16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11" grpId="0"/>
      <p:bldP spid="9" grpId="1"/>
      <p:bldP spid="14" grpId="0" animBg="1"/>
      <p:bldP spid="15" grpId="0"/>
      <p:bldP spid="18" grpId="0" animBg="1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107"/>
            <a:ext cx="10515600" cy="2212975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formative study 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new solution: </a:t>
            </a:r>
            <a:r>
              <a:rPr lang="en-US" i="1" u="sng" dirty="0"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HotR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automatic online resource loading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Dynamic view hierarchy migration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preserving user changes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038600"/>
            <a:ext cx="2794000" cy="17538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9800" y="4038600"/>
            <a:ext cx="51816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Regular"/>
              </a:rPr>
              <a:t>&lt;</a:t>
            </a:r>
            <a:r>
              <a:rPr lang="en-US" dirty="0" err="1">
                <a:latin typeface="Calibri Regular"/>
              </a:rPr>
              <a:t>LinearLayout</a:t>
            </a:r>
            <a:r>
              <a:rPr lang="en-US" dirty="0">
                <a:latin typeface="Calibri Regular"/>
              </a:rPr>
              <a:t> </a:t>
            </a:r>
            <a:r>
              <a:rPr lang="mr-IN" dirty="0">
                <a:latin typeface="Calibri Regular"/>
              </a:rPr>
              <a:t>…</a:t>
            </a:r>
            <a:r>
              <a:rPr lang="en-US" dirty="0">
                <a:latin typeface="Calibri Regular"/>
              </a:rPr>
              <a:t>&gt;</a:t>
            </a:r>
          </a:p>
          <a:p>
            <a:r>
              <a:rPr lang="mr-IN" dirty="0">
                <a:latin typeface="Calibri Regular"/>
              </a:rPr>
              <a:t>…</a:t>
            </a:r>
            <a:endParaRPr lang="en-US" dirty="0">
              <a:latin typeface="Calibri Regular"/>
            </a:endParaRPr>
          </a:p>
          <a:p>
            <a:r>
              <a:rPr lang="en-US" dirty="0">
                <a:latin typeface="Calibri Regular"/>
              </a:rPr>
              <a:t>   &lt;</a:t>
            </a:r>
            <a:r>
              <a:rPr lang="en-US" dirty="0" err="1">
                <a:latin typeface="Calibri Regular"/>
              </a:rPr>
              <a:t>EditText</a:t>
            </a:r>
            <a:r>
              <a:rPr lang="en-US" dirty="0">
                <a:latin typeface="Calibri Regular"/>
              </a:rPr>
              <a:t> </a:t>
            </a:r>
            <a:r>
              <a:rPr lang="mr-IN" dirty="0">
                <a:latin typeface="Calibri Regular"/>
              </a:rPr>
              <a:t>…</a:t>
            </a:r>
            <a:r>
              <a:rPr lang="en-US" dirty="0">
                <a:latin typeface="Calibri Regular"/>
              </a:rPr>
              <a:t>&gt;</a:t>
            </a:r>
          </a:p>
          <a:p>
            <a:r>
              <a:rPr lang="en-US" dirty="0">
                <a:latin typeface="Calibri Regular"/>
              </a:rPr>
              <a:t>     </a:t>
            </a:r>
            <a:r>
              <a:rPr lang="en-US" dirty="0" err="1">
                <a:latin typeface="Calibri Regular"/>
              </a:rPr>
              <a:t>android:text</a:t>
            </a:r>
            <a:r>
              <a:rPr lang="en-US" dirty="0">
                <a:latin typeface="Calibri Regular"/>
              </a:rPr>
              <a:t> = “@string </a:t>
            </a:r>
            <a:r>
              <a:rPr lang="en-US" dirty="0" err="1">
                <a:solidFill>
                  <a:srgbClr val="C00000"/>
                </a:solidFill>
                <a:latin typeface="Calibri Regular"/>
              </a:rPr>
              <a:t>EnterName</a:t>
            </a:r>
            <a:r>
              <a:rPr lang="en-US" dirty="0">
                <a:latin typeface="Calibri Regular"/>
              </a:rPr>
              <a:t>”</a:t>
            </a:r>
          </a:p>
          <a:p>
            <a:r>
              <a:rPr lang="mr-IN" dirty="0">
                <a:latin typeface="Calibri Regular"/>
              </a:rPr>
              <a:t>…</a:t>
            </a:r>
            <a:endParaRPr lang="en-US" dirty="0">
              <a:latin typeface="Calibri Regular"/>
            </a:endParaRPr>
          </a:p>
          <a:p>
            <a:r>
              <a:rPr lang="en-US" dirty="0">
                <a:latin typeface="Calibri Regular"/>
              </a:rPr>
              <a:t>&lt;/</a:t>
            </a:r>
            <a:r>
              <a:rPr lang="en-US" dirty="0" err="1">
                <a:latin typeface="Calibri Regular"/>
              </a:rPr>
              <a:t>LinearLayout</a:t>
            </a:r>
            <a:r>
              <a:rPr lang="en-US" dirty="0">
                <a:latin typeface="Calibri Regular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0" y="5817842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New Resource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05100" y="3897336"/>
            <a:ext cx="3644900" cy="1144564"/>
          </a:xfrm>
          <a:custGeom>
            <a:avLst/>
            <a:gdLst>
              <a:gd name="connsiteX0" fmla="*/ 3644900 w 3644900"/>
              <a:gd name="connsiteY0" fmla="*/ 1144564 h 1144564"/>
              <a:gd name="connsiteX1" fmla="*/ 2768600 w 3644900"/>
              <a:gd name="connsiteY1" fmla="*/ 839764 h 1144564"/>
              <a:gd name="connsiteX2" fmla="*/ 1955800 w 3644900"/>
              <a:gd name="connsiteY2" fmla="*/ 14264 h 1144564"/>
              <a:gd name="connsiteX3" fmla="*/ 0 w 3644900"/>
              <a:gd name="connsiteY3" fmla="*/ 395264 h 11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1144564">
                <a:moveTo>
                  <a:pt x="3644900" y="1144564"/>
                </a:moveTo>
                <a:cubicBezTo>
                  <a:pt x="3347508" y="1086355"/>
                  <a:pt x="3050117" y="1028147"/>
                  <a:pt x="2768600" y="839764"/>
                </a:cubicBezTo>
                <a:cubicBezTo>
                  <a:pt x="2487083" y="651381"/>
                  <a:pt x="2417233" y="88347"/>
                  <a:pt x="1955800" y="14264"/>
                </a:cubicBezTo>
                <a:cubicBezTo>
                  <a:pt x="1494367" y="-59819"/>
                  <a:pt x="747183" y="167722"/>
                  <a:pt x="0" y="39526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777726">
            <a:off x="3939690" y="4498459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Regular"/>
              </a:rPr>
              <a:t>Override user inputs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94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28">
        <p:fade/>
      </p:transition>
    </mc:Choice>
    <mc:Fallback xmlns="">
      <p:transition spd="med" advTm="12328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107"/>
            <a:ext cx="10515600" cy="2212975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formative study 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new solution: </a:t>
            </a:r>
            <a:r>
              <a:rPr lang="en-US" i="1" u="sng" dirty="0"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  <a:p>
            <a:pPr lvl="1">
              <a:buFont typeface="System Font Regular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HotR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automatic online resource loading</a:t>
            </a:r>
          </a:p>
          <a:p>
            <a:pPr lvl="1">
              <a:buFont typeface="System Font Regular"/>
              <a:buChar char="-"/>
            </a:pPr>
            <a:r>
              <a:rPr lang="en-US" sz="32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Dynamic view hierarchy migration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preserving user changes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038600"/>
            <a:ext cx="2794000" cy="17538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9800" y="4038600"/>
            <a:ext cx="51816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Regular"/>
              </a:rPr>
              <a:t>&lt;</a:t>
            </a:r>
            <a:r>
              <a:rPr lang="en-US" dirty="0" err="1">
                <a:latin typeface="Calibri Regular"/>
              </a:rPr>
              <a:t>LinearLayout</a:t>
            </a:r>
            <a:r>
              <a:rPr lang="en-US" dirty="0">
                <a:latin typeface="Calibri Regular"/>
              </a:rPr>
              <a:t> </a:t>
            </a:r>
            <a:r>
              <a:rPr lang="mr-IN" dirty="0">
                <a:latin typeface="Calibri Regular"/>
              </a:rPr>
              <a:t>…</a:t>
            </a:r>
            <a:r>
              <a:rPr lang="en-US" dirty="0">
                <a:latin typeface="Calibri Regular"/>
              </a:rPr>
              <a:t>&gt;</a:t>
            </a:r>
          </a:p>
          <a:p>
            <a:r>
              <a:rPr lang="mr-IN" dirty="0">
                <a:latin typeface="Calibri Regular"/>
              </a:rPr>
              <a:t>…</a:t>
            </a:r>
            <a:endParaRPr lang="en-US" dirty="0">
              <a:latin typeface="Calibri Regular"/>
            </a:endParaRPr>
          </a:p>
          <a:p>
            <a:r>
              <a:rPr lang="en-US" dirty="0">
                <a:latin typeface="Calibri Regular"/>
              </a:rPr>
              <a:t>   &lt;</a:t>
            </a:r>
            <a:r>
              <a:rPr lang="en-US" dirty="0" err="1">
                <a:latin typeface="Calibri Regular"/>
              </a:rPr>
              <a:t>EditText</a:t>
            </a:r>
            <a:r>
              <a:rPr lang="en-US" dirty="0">
                <a:latin typeface="Calibri Regular"/>
              </a:rPr>
              <a:t> </a:t>
            </a:r>
            <a:r>
              <a:rPr lang="mr-IN" dirty="0">
                <a:latin typeface="Calibri Regular"/>
              </a:rPr>
              <a:t>…</a:t>
            </a:r>
            <a:r>
              <a:rPr lang="en-US" dirty="0">
                <a:latin typeface="Calibri Regular"/>
              </a:rPr>
              <a:t>&gt;</a:t>
            </a:r>
          </a:p>
          <a:p>
            <a:r>
              <a:rPr lang="en-US" dirty="0">
                <a:latin typeface="Calibri Regular"/>
              </a:rPr>
              <a:t>     </a:t>
            </a:r>
            <a:r>
              <a:rPr lang="en-US" dirty="0" err="1">
                <a:latin typeface="Calibri Regular"/>
              </a:rPr>
              <a:t>android:text</a:t>
            </a:r>
            <a:r>
              <a:rPr lang="en-US" dirty="0">
                <a:latin typeface="Calibri Regular"/>
              </a:rPr>
              <a:t> = “@string </a:t>
            </a:r>
            <a:r>
              <a:rPr lang="en-US" dirty="0" err="1">
                <a:solidFill>
                  <a:srgbClr val="C00000"/>
                </a:solidFill>
                <a:latin typeface="Calibri Regular"/>
              </a:rPr>
              <a:t>EnterName</a:t>
            </a:r>
            <a:r>
              <a:rPr lang="en-US" dirty="0">
                <a:latin typeface="Calibri Regular"/>
              </a:rPr>
              <a:t>”</a:t>
            </a:r>
          </a:p>
          <a:p>
            <a:r>
              <a:rPr lang="mr-IN" dirty="0">
                <a:latin typeface="Calibri Regular"/>
              </a:rPr>
              <a:t>…</a:t>
            </a:r>
            <a:endParaRPr lang="en-US" dirty="0">
              <a:latin typeface="Calibri Regular"/>
            </a:endParaRPr>
          </a:p>
          <a:p>
            <a:r>
              <a:rPr lang="en-US" dirty="0">
                <a:latin typeface="Calibri Regular"/>
              </a:rPr>
              <a:t>&lt;/</a:t>
            </a:r>
            <a:r>
              <a:rPr lang="en-US" dirty="0" err="1">
                <a:latin typeface="Calibri Regular"/>
              </a:rPr>
              <a:t>LinearLayout</a:t>
            </a:r>
            <a:r>
              <a:rPr lang="en-US" dirty="0">
                <a:latin typeface="Calibri Regular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0" y="5817842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New Resource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05100" y="3897336"/>
            <a:ext cx="3644900" cy="1144564"/>
          </a:xfrm>
          <a:custGeom>
            <a:avLst/>
            <a:gdLst>
              <a:gd name="connsiteX0" fmla="*/ 3644900 w 3644900"/>
              <a:gd name="connsiteY0" fmla="*/ 1144564 h 1144564"/>
              <a:gd name="connsiteX1" fmla="*/ 2768600 w 3644900"/>
              <a:gd name="connsiteY1" fmla="*/ 839764 h 1144564"/>
              <a:gd name="connsiteX2" fmla="*/ 1955800 w 3644900"/>
              <a:gd name="connsiteY2" fmla="*/ 14264 h 1144564"/>
              <a:gd name="connsiteX3" fmla="*/ 0 w 3644900"/>
              <a:gd name="connsiteY3" fmla="*/ 395264 h 11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1144564">
                <a:moveTo>
                  <a:pt x="3644900" y="1144564"/>
                </a:moveTo>
                <a:cubicBezTo>
                  <a:pt x="3347508" y="1086355"/>
                  <a:pt x="3050117" y="1028147"/>
                  <a:pt x="2768600" y="839764"/>
                </a:cubicBezTo>
                <a:cubicBezTo>
                  <a:pt x="2487083" y="651381"/>
                  <a:pt x="2417233" y="88347"/>
                  <a:pt x="1955800" y="14264"/>
                </a:cubicBezTo>
                <a:cubicBezTo>
                  <a:pt x="1494367" y="-59819"/>
                  <a:pt x="747183" y="167722"/>
                  <a:pt x="0" y="39526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777726">
            <a:off x="3939690" y="4498459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 Regular"/>
              </a:rPr>
              <a:t>Override user inputs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482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6">
        <p:fade/>
      </p:transition>
    </mc:Choice>
    <mc:Fallback xmlns="">
      <p:transition spd="med" advTm="5246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6198"/>
          </a:xfrm>
        </p:spPr>
        <p:txBody>
          <a:bodyPr/>
          <a:lstStyle/>
          <a:p>
            <a:r>
              <a:rPr lang="en-US" sz="4000" dirty="0">
                <a:latin typeface="Calibri Regular"/>
              </a:rPr>
              <a:t>Dynamic View Hierarchy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536575"/>
          </a:xfrm>
        </p:spPr>
        <p:txBody>
          <a:bodyPr/>
          <a:lstStyle/>
          <a:p>
            <a:r>
              <a:rPr lang="en-US" b="1" dirty="0">
                <a:latin typeface="Calibri Regular"/>
              </a:rPr>
              <a:t>Ideas:</a:t>
            </a:r>
            <a:r>
              <a:rPr lang="en-US" dirty="0"/>
              <a:t> </a:t>
            </a:r>
            <a:r>
              <a:rPr lang="en-US" dirty="0">
                <a:latin typeface="Calibri Regular"/>
              </a:rPr>
              <a:t>migrate view properties from the </a:t>
            </a:r>
            <a:r>
              <a:rPr lang="en-US" b="1" dirty="0">
                <a:solidFill>
                  <a:srgbClr val="C00000"/>
                </a:solidFill>
              </a:rPr>
              <a:t>old view hierarchy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the new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58711" y="3657600"/>
            <a:ext cx="2133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Old Static </a:t>
            </a:r>
          </a:p>
          <a:p>
            <a:pPr algn="ctr"/>
            <a:r>
              <a:rPr lang="en-US" sz="2400"/>
              <a:t>View Hier.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00895" y="3680637"/>
            <a:ext cx="2133600" cy="914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Old Dynamic </a:t>
            </a:r>
          </a:p>
          <a:p>
            <a:pPr algn="ctr"/>
            <a:r>
              <a:rPr lang="en-US" sz="2400"/>
              <a:t>View Hier.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43079" y="3680637"/>
            <a:ext cx="2133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New Static </a:t>
            </a:r>
          </a:p>
          <a:p>
            <a:pPr algn="ctr"/>
            <a:r>
              <a:rPr lang="en-US" sz="2400"/>
              <a:t>View Hier.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601200" y="3657600"/>
            <a:ext cx="2133600" cy="914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New Dynamic </a:t>
            </a:r>
          </a:p>
          <a:p>
            <a:pPr algn="ctr"/>
            <a:r>
              <a:rPr lang="en-US" sz="2400"/>
              <a:t>View Hier.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528702" y="3848100"/>
            <a:ext cx="996297" cy="533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250381" y="3445511"/>
            <a:ext cx="327837" cy="1423609"/>
          </a:xfrm>
          <a:prstGeom prst="leftBrace">
            <a:avLst>
              <a:gd name="adj1" fmla="val 3731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0800000">
            <a:off x="8045123" y="3445511"/>
            <a:ext cx="327837" cy="1400571"/>
          </a:xfrm>
          <a:prstGeom prst="leftBrace">
            <a:avLst>
              <a:gd name="adj1" fmla="val 3731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B93A1-30EE-4442-99B8-30C0BE6B09FF}"/>
              </a:ext>
            </a:extLst>
          </p:cNvPr>
          <p:cNvSpPr txBox="1"/>
          <p:nvPr/>
        </p:nvSpPr>
        <p:spPr>
          <a:xfrm>
            <a:off x="8372960" y="3395533"/>
            <a:ext cx="101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n-lt"/>
              </a:rPr>
              <a:t>Derive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396" y="4684454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 Regular"/>
              </a:rPr>
              <a:t>(</a:t>
            </a:r>
            <a:r>
              <a:rPr lang="en-US" dirty="0" err="1">
                <a:latin typeface="Calibri Regular"/>
              </a:rPr>
              <a:t>oldLayout.xml</a:t>
            </a:r>
            <a:r>
              <a:rPr lang="en-US" dirty="0">
                <a:latin typeface="Calibri Regular"/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27366" y="4686518"/>
            <a:ext cx="2873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 Regular"/>
              </a:rPr>
              <a:t>(just before runtime change)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24715" y="4713982"/>
            <a:ext cx="1747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 Regular"/>
              </a:rPr>
              <a:t>(</a:t>
            </a:r>
            <a:r>
              <a:rPr lang="en-US" dirty="0" err="1">
                <a:latin typeface="Calibri Regular"/>
              </a:rPr>
              <a:t>newLayout.xml</a:t>
            </a:r>
            <a:r>
              <a:rPr lang="en-US" dirty="0">
                <a:latin typeface="Calibri Regular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14168" y="4736068"/>
            <a:ext cx="270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 Regular"/>
              </a:rPr>
              <a:t>(just after runtime change)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7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729">
        <p:fade/>
      </p:transition>
    </mc:Choice>
    <mc:Fallback xmlns="">
      <p:transition spd="med" advTm="26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951"/>
          </a:xfrm>
        </p:spPr>
        <p:txBody>
          <a:bodyPr/>
          <a:lstStyle/>
          <a:p>
            <a:r>
              <a:rPr lang="en-US" sz="4000" b="1" dirty="0">
                <a:latin typeface="Calibri Regular"/>
              </a:rPr>
              <a:t>Example: </a:t>
            </a:r>
            <a:r>
              <a:rPr lang="en-US" sz="4000" dirty="0">
                <a:latin typeface="Calibri Regular"/>
              </a:rPr>
              <a:t>Dynamic</a:t>
            </a:r>
            <a:r>
              <a:rPr lang="en-US" sz="4000" b="1" dirty="0">
                <a:latin typeface="Calibri Regular"/>
              </a:rPr>
              <a:t> </a:t>
            </a:r>
            <a:r>
              <a:rPr lang="en-US" sz="4000" dirty="0">
                <a:latin typeface="Calibri Regular"/>
              </a:rPr>
              <a:t>View Hierarchy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libri Regular"/>
            </a:endParaRPr>
          </a:p>
          <a:p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E3CED1-F776-FD49-B3C7-9243661202EF}"/>
              </a:ext>
            </a:extLst>
          </p:cNvPr>
          <p:cNvGrpSpPr/>
          <p:nvPr/>
        </p:nvGrpSpPr>
        <p:grpSpPr>
          <a:xfrm>
            <a:off x="1676399" y="1524000"/>
            <a:ext cx="4053501" cy="1636366"/>
            <a:chOff x="1676399" y="1825625"/>
            <a:chExt cx="4053501" cy="16363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17ECC2-3119-3248-8570-21F07A93E248}"/>
                </a:ext>
              </a:extLst>
            </p:cNvPr>
            <p:cNvSpPr/>
            <p:nvPr/>
          </p:nvSpPr>
          <p:spPr>
            <a:xfrm>
              <a:off x="1676399" y="1861791"/>
              <a:ext cx="4053501" cy="16002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F882FF-A9EA-CF49-B959-ABDDF96AD22B}"/>
                </a:ext>
              </a:extLst>
            </p:cNvPr>
            <p:cNvSpPr txBox="1"/>
            <p:nvPr/>
          </p:nvSpPr>
          <p:spPr>
            <a:xfrm>
              <a:off x="2438400" y="1825625"/>
              <a:ext cx="2362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Root Element(</a:t>
              </a:r>
              <a:r>
                <a:rPr lang="en-US" sz="1400" dirty="0" err="1">
                  <a:latin typeface="Calibri Regular"/>
                </a:rPr>
                <a:t>R.id.content</a:t>
              </a:r>
              <a:r>
                <a:rPr lang="en-US" sz="1400" dirty="0">
                  <a:latin typeface="Calibri Regular"/>
                </a:rPr>
                <a:t>)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46C5BA-11FC-F243-8E00-746D24E3EF5E}"/>
                </a:ext>
              </a:extLst>
            </p:cNvPr>
            <p:cNvCxnSpPr>
              <a:cxnSpLocks/>
              <a:stCxn id="63" idx="2"/>
              <a:endCxn id="71" idx="0"/>
            </p:cNvCxnSpPr>
            <p:nvPr/>
          </p:nvCxnSpPr>
          <p:spPr>
            <a:xfrm flipH="1">
              <a:off x="2903569" y="2133402"/>
              <a:ext cx="715931" cy="2440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11B145-3BEF-434C-B377-6155EE69FF00}"/>
                </a:ext>
              </a:extLst>
            </p:cNvPr>
            <p:cNvCxnSpPr>
              <a:cxnSpLocks/>
              <a:stCxn id="63" idx="2"/>
              <a:endCxn id="68" idx="0"/>
            </p:cNvCxnSpPr>
            <p:nvPr/>
          </p:nvCxnSpPr>
          <p:spPr>
            <a:xfrm>
              <a:off x="3619500" y="2133402"/>
              <a:ext cx="536763" cy="228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F632055-AEC0-FF42-9627-0697D8B05D5C}"/>
                </a:ext>
              </a:extLst>
            </p:cNvPr>
            <p:cNvCxnSpPr>
              <a:cxnSpLocks/>
              <a:stCxn id="68" idx="2"/>
              <a:endCxn id="67" idx="0"/>
            </p:cNvCxnSpPr>
            <p:nvPr/>
          </p:nvCxnSpPr>
          <p:spPr>
            <a:xfrm>
              <a:off x="4156263" y="2669977"/>
              <a:ext cx="494026" cy="378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A7A760-6353-4E47-B327-CF307700CC24}"/>
                </a:ext>
              </a:extLst>
            </p:cNvPr>
            <p:cNvSpPr txBox="1"/>
            <p:nvPr/>
          </p:nvSpPr>
          <p:spPr>
            <a:xfrm>
              <a:off x="4513873" y="3048000"/>
              <a:ext cx="272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E</a:t>
              </a:r>
              <a:endParaRPr lang="en-US" sz="1200" dirty="0">
                <a:latin typeface="Calibri Regular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D619EA-B84B-A648-AF67-9D9D28CA55E3}"/>
                </a:ext>
              </a:extLst>
            </p:cNvPr>
            <p:cNvSpPr txBox="1"/>
            <p:nvPr/>
          </p:nvSpPr>
          <p:spPr>
            <a:xfrm>
              <a:off x="3657216" y="2362200"/>
              <a:ext cx="998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B (text =“”)</a:t>
              </a:r>
              <a:endParaRPr lang="en-US" sz="1200" dirty="0">
                <a:latin typeface="Calibri Regular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3932A8-406F-2949-AFFB-FA62D15DA89D}"/>
                </a:ext>
              </a:extLst>
            </p:cNvPr>
            <p:cNvSpPr txBox="1"/>
            <p:nvPr/>
          </p:nvSpPr>
          <p:spPr>
            <a:xfrm>
              <a:off x="2133600" y="3044952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C</a:t>
              </a:r>
              <a:endParaRPr lang="en-US" dirty="0">
                <a:latin typeface="Calibri Regular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CBFC7A8-3502-C84A-BDFF-B7A596668A2F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flipH="1">
              <a:off x="2274023" y="2685217"/>
              <a:ext cx="629546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E3BCEAA-D7A6-A743-8D9C-B8BF9DB8E8E3}"/>
                </a:ext>
              </a:extLst>
            </p:cNvPr>
            <p:cNvSpPr txBox="1"/>
            <p:nvPr/>
          </p:nvSpPr>
          <p:spPr>
            <a:xfrm>
              <a:off x="2759138" y="2377440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A</a:t>
              </a:r>
              <a:endParaRPr lang="en-US" sz="1200" dirty="0">
                <a:latin typeface="Calibri Regular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0C5DE6A-EB01-0140-B7AA-8D018E5F036C}"/>
                </a:ext>
              </a:extLst>
            </p:cNvPr>
            <p:cNvSpPr txBox="1"/>
            <p:nvPr/>
          </p:nvSpPr>
          <p:spPr>
            <a:xfrm>
              <a:off x="3286126" y="304495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D</a:t>
              </a:r>
              <a:endParaRPr lang="en-US" dirty="0">
                <a:latin typeface="Calibri Regular"/>
              </a:endParaRP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8C287F2-278D-A44B-9391-8F99E0D6ABB6}"/>
                </a:ext>
              </a:extLst>
            </p:cNvPr>
            <p:cNvCxnSpPr>
              <a:cxnSpLocks/>
              <a:stCxn id="71" idx="2"/>
              <a:endCxn id="127" idx="0"/>
            </p:cNvCxnSpPr>
            <p:nvPr/>
          </p:nvCxnSpPr>
          <p:spPr>
            <a:xfrm>
              <a:off x="2903569" y="2685217"/>
              <a:ext cx="530194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BC2A84E-4A8F-6540-AC33-F0C34037ED6F}"/>
              </a:ext>
            </a:extLst>
          </p:cNvPr>
          <p:cNvSpPr/>
          <p:nvPr/>
        </p:nvSpPr>
        <p:spPr>
          <a:xfrm>
            <a:off x="7071699" y="1563341"/>
            <a:ext cx="4053501" cy="16002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B118BB-4E74-6F44-94D7-17EB567C6979}"/>
              </a:ext>
            </a:extLst>
          </p:cNvPr>
          <p:cNvSpPr txBox="1"/>
          <p:nvPr/>
        </p:nvSpPr>
        <p:spPr>
          <a:xfrm>
            <a:off x="7833700" y="1527175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Root Element(</a:t>
            </a:r>
            <a:r>
              <a:rPr lang="en-US" sz="1400" dirty="0" err="1">
                <a:latin typeface="Calibri Regular"/>
              </a:rPr>
              <a:t>R.id.content</a:t>
            </a:r>
            <a:r>
              <a:rPr lang="en-US" sz="1400" dirty="0">
                <a:latin typeface="Calibri Regular"/>
              </a:rPr>
              <a:t>)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BDB7D9A-D5BE-084E-B0EB-0F7A89F21A93}"/>
              </a:ext>
            </a:extLst>
          </p:cNvPr>
          <p:cNvCxnSpPr>
            <a:cxnSpLocks/>
            <a:stCxn id="131" idx="2"/>
            <a:endCxn id="139" idx="0"/>
          </p:cNvCxnSpPr>
          <p:nvPr/>
        </p:nvCxnSpPr>
        <p:spPr>
          <a:xfrm flipH="1">
            <a:off x="8298869" y="1834952"/>
            <a:ext cx="715931" cy="244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82C7CAF-CA54-9E4C-8BF1-0B9A5AE2B191}"/>
              </a:ext>
            </a:extLst>
          </p:cNvPr>
          <p:cNvCxnSpPr>
            <a:cxnSpLocks/>
            <a:stCxn id="131" idx="2"/>
            <a:endCxn id="136" idx="0"/>
          </p:cNvCxnSpPr>
          <p:nvPr/>
        </p:nvCxnSpPr>
        <p:spPr>
          <a:xfrm>
            <a:off x="9014800" y="1834952"/>
            <a:ext cx="536764" cy="22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72C899A-3C22-2446-BB93-B32DD285D2CD}"/>
              </a:ext>
            </a:extLst>
          </p:cNvPr>
          <p:cNvCxnSpPr>
            <a:cxnSpLocks/>
            <a:stCxn id="136" idx="2"/>
            <a:endCxn id="135" idx="0"/>
          </p:cNvCxnSpPr>
          <p:nvPr/>
        </p:nvCxnSpPr>
        <p:spPr>
          <a:xfrm>
            <a:off x="9551564" y="2371527"/>
            <a:ext cx="494025" cy="37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C270C6E-0E7B-D84F-8700-2F77F79A7100}"/>
              </a:ext>
            </a:extLst>
          </p:cNvPr>
          <p:cNvSpPr txBox="1"/>
          <p:nvPr/>
        </p:nvSpPr>
        <p:spPr>
          <a:xfrm>
            <a:off x="9909173" y="2749550"/>
            <a:ext cx="27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E</a:t>
            </a:r>
            <a:endParaRPr lang="en-US" sz="1200" dirty="0">
              <a:latin typeface="Calibri Regular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B56661A-A3D5-AF49-B4FD-04674806ADC2}"/>
              </a:ext>
            </a:extLst>
          </p:cNvPr>
          <p:cNvSpPr txBox="1"/>
          <p:nvPr/>
        </p:nvSpPr>
        <p:spPr>
          <a:xfrm>
            <a:off x="8983427" y="2063750"/>
            <a:ext cx="1136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B (text =“hi”)</a:t>
            </a:r>
            <a:endParaRPr lang="en-US" sz="1200" dirty="0">
              <a:latin typeface="Calibri Regular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FDFCFC-D6A5-1746-8FAC-B2BB3CF95BCA}"/>
              </a:ext>
            </a:extLst>
          </p:cNvPr>
          <p:cNvSpPr txBox="1"/>
          <p:nvPr/>
        </p:nvSpPr>
        <p:spPr>
          <a:xfrm>
            <a:off x="7528900" y="274650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C</a:t>
            </a:r>
            <a:endParaRPr lang="en-US" dirty="0">
              <a:latin typeface="Calibri Regular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DD1445A-AA3B-9D42-AA4A-27C5A7D15207}"/>
              </a:ext>
            </a:extLst>
          </p:cNvPr>
          <p:cNvCxnSpPr>
            <a:cxnSpLocks/>
            <a:stCxn id="139" idx="2"/>
            <a:endCxn id="137" idx="0"/>
          </p:cNvCxnSpPr>
          <p:nvPr/>
        </p:nvCxnSpPr>
        <p:spPr>
          <a:xfrm flipH="1">
            <a:off x="7669323" y="2386767"/>
            <a:ext cx="629546" cy="359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0373657-0259-6245-888B-B13EDB1FED0B}"/>
              </a:ext>
            </a:extLst>
          </p:cNvPr>
          <p:cNvSpPr txBox="1"/>
          <p:nvPr/>
        </p:nvSpPr>
        <p:spPr>
          <a:xfrm>
            <a:off x="8154438" y="2078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A</a:t>
            </a:r>
            <a:endParaRPr lang="en-US" sz="1200" dirty="0">
              <a:latin typeface="Calibri Regular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43F226C-460A-CE41-AFCA-4A29164E176A}"/>
              </a:ext>
            </a:extLst>
          </p:cNvPr>
          <p:cNvSpPr txBox="1"/>
          <p:nvPr/>
        </p:nvSpPr>
        <p:spPr>
          <a:xfrm>
            <a:off x="8681426" y="274650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D</a:t>
            </a:r>
            <a:endParaRPr lang="en-US" dirty="0">
              <a:latin typeface="Calibri Regular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D53C64D-1244-1F40-88FE-82B7F989B6E8}"/>
              </a:ext>
            </a:extLst>
          </p:cNvPr>
          <p:cNvCxnSpPr>
            <a:cxnSpLocks/>
            <a:stCxn id="139" idx="2"/>
            <a:endCxn id="140" idx="0"/>
          </p:cNvCxnSpPr>
          <p:nvPr/>
        </p:nvCxnSpPr>
        <p:spPr>
          <a:xfrm>
            <a:off x="8298869" y="2386767"/>
            <a:ext cx="530194" cy="359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7E57B9-7192-B84B-875B-E93B4AB8171B}"/>
              </a:ext>
            </a:extLst>
          </p:cNvPr>
          <p:cNvSpPr txBox="1"/>
          <p:nvPr/>
        </p:nvSpPr>
        <p:spPr>
          <a:xfrm>
            <a:off x="1931638" y="3238951"/>
            <a:ext cx="3485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Old Static View Hierarchy (XML)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9A870AF-D015-EB4F-8FEE-F30920E14381}"/>
              </a:ext>
            </a:extLst>
          </p:cNvPr>
          <p:cNvSpPr txBox="1"/>
          <p:nvPr/>
        </p:nvSpPr>
        <p:spPr>
          <a:xfrm>
            <a:off x="6948691" y="3286125"/>
            <a:ext cx="413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Old Dynamic View Hierarchy (Activity)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D54BEE1-6258-544B-9034-F8A6F52B9F47}"/>
              </a:ext>
            </a:extLst>
          </p:cNvPr>
          <p:cNvGrpSpPr/>
          <p:nvPr/>
        </p:nvGrpSpPr>
        <p:grpSpPr>
          <a:xfrm>
            <a:off x="7071699" y="4095480"/>
            <a:ext cx="4053501" cy="1636366"/>
            <a:chOff x="1676399" y="1825625"/>
            <a:chExt cx="4053501" cy="163636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D8B54C6-C2B2-2542-9C82-AC05E94584B4}"/>
                </a:ext>
              </a:extLst>
            </p:cNvPr>
            <p:cNvSpPr/>
            <p:nvPr/>
          </p:nvSpPr>
          <p:spPr>
            <a:xfrm>
              <a:off x="1676399" y="1861791"/>
              <a:ext cx="4053501" cy="16002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496B905-55B1-984F-B64D-7882B3B69A88}"/>
                </a:ext>
              </a:extLst>
            </p:cNvPr>
            <p:cNvSpPr txBox="1"/>
            <p:nvPr/>
          </p:nvSpPr>
          <p:spPr>
            <a:xfrm>
              <a:off x="2438400" y="1825625"/>
              <a:ext cx="2362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Root Element(</a:t>
              </a:r>
              <a:r>
                <a:rPr lang="en-US" sz="1400" dirty="0" err="1">
                  <a:latin typeface="Calibri Regular"/>
                </a:rPr>
                <a:t>R.id.content</a:t>
              </a:r>
              <a:r>
                <a:rPr lang="en-US" sz="1400" dirty="0">
                  <a:latin typeface="Calibri Regular"/>
                </a:rPr>
                <a:t>)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4478A85-9D91-8242-9F09-B99063C4B524}"/>
                </a:ext>
              </a:extLst>
            </p:cNvPr>
            <p:cNvCxnSpPr>
              <a:cxnSpLocks/>
              <a:stCxn id="147" idx="2"/>
              <a:endCxn id="155" idx="0"/>
            </p:cNvCxnSpPr>
            <p:nvPr/>
          </p:nvCxnSpPr>
          <p:spPr>
            <a:xfrm flipH="1">
              <a:off x="2903569" y="2133402"/>
              <a:ext cx="715931" cy="2440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7C11344-067E-1742-9687-CA257D061AE8}"/>
                </a:ext>
              </a:extLst>
            </p:cNvPr>
            <p:cNvCxnSpPr>
              <a:cxnSpLocks/>
              <a:stCxn id="147" idx="2"/>
              <a:endCxn id="152" idx="0"/>
            </p:cNvCxnSpPr>
            <p:nvPr/>
          </p:nvCxnSpPr>
          <p:spPr>
            <a:xfrm>
              <a:off x="3619500" y="2133402"/>
              <a:ext cx="536763" cy="228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65A7CB8-71C9-F54F-B9CC-085F1D5368A3}"/>
                </a:ext>
              </a:extLst>
            </p:cNvPr>
            <p:cNvCxnSpPr>
              <a:cxnSpLocks/>
              <a:stCxn id="152" idx="2"/>
              <a:endCxn id="151" idx="0"/>
            </p:cNvCxnSpPr>
            <p:nvPr/>
          </p:nvCxnSpPr>
          <p:spPr>
            <a:xfrm>
              <a:off x="4156263" y="2669977"/>
              <a:ext cx="506849" cy="378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2D878D2-AF25-5F4A-8255-A0AC1BF01DE5}"/>
                </a:ext>
              </a:extLst>
            </p:cNvPr>
            <p:cNvSpPr txBox="1"/>
            <p:nvPr/>
          </p:nvSpPr>
          <p:spPr>
            <a:xfrm>
              <a:off x="4513872" y="3048000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G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12A22D0-DC65-B64D-A8A5-7A70FBE3F21D}"/>
                </a:ext>
              </a:extLst>
            </p:cNvPr>
            <p:cNvSpPr txBox="1"/>
            <p:nvPr/>
          </p:nvSpPr>
          <p:spPr>
            <a:xfrm>
              <a:off x="3657216" y="2362200"/>
              <a:ext cx="998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libri Regular"/>
                </a:rPr>
                <a:t>B (text =“”)</a:t>
              </a:r>
              <a:endParaRPr lang="en-US" sz="1200" dirty="0">
                <a:latin typeface="Calibri Regular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70631E0-DFD5-D34E-A5F7-CC7E56E808CB}"/>
                </a:ext>
              </a:extLst>
            </p:cNvPr>
            <p:cNvSpPr txBox="1"/>
            <p:nvPr/>
          </p:nvSpPr>
          <p:spPr>
            <a:xfrm>
              <a:off x="2133600" y="3044952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C</a:t>
              </a:r>
              <a:endParaRPr lang="en-US" dirty="0">
                <a:latin typeface="Calibri Regular"/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CAF4780-2EA7-384B-863F-9761EAB26295}"/>
                </a:ext>
              </a:extLst>
            </p:cNvPr>
            <p:cNvCxnSpPr>
              <a:cxnSpLocks/>
              <a:stCxn id="155" idx="2"/>
              <a:endCxn id="153" idx="0"/>
            </p:cNvCxnSpPr>
            <p:nvPr/>
          </p:nvCxnSpPr>
          <p:spPr>
            <a:xfrm flipH="1">
              <a:off x="2274023" y="2685217"/>
              <a:ext cx="629546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F64AB16-062F-C440-B8B7-0EE3F8E7671F}"/>
                </a:ext>
              </a:extLst>
            </p:cNvPr>
            <p:cNvSpPr txBox="1"/>
            <p:nvPr/>
          </p:nvSpPr>
          <p:spPr>
            <a:xfrm>
              <a:off x="2759138" y="2377440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A</a:t>
              </a:r>
              <a:endParaRPr lang="en-US" sz="1200" dirty="0">
                <a:latin typeface="Calibri Regular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8E7DF0B-251B-BB4C-A38D-2C05D98E4F77}"/>
                </a:ext>
              </a:extLst>
            </p:cNvPr>
            <p:cNvSpPr txBox="1"/>
            <p:nvPr/>
          </p:nvSpPr>
          <p:spPr>
            <a:xfrm>
              <a:off x="3286126" y="304495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Regular"/>
                </a:rPr>
                <a:t>D</a:t>
              </a:r>
              <a:endParaRPr lang="en-US" dirty="0">
                <a:latin typeface="Calibri Regular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4FB0E94-065C-9042-9BFC-11E872602014}"/>
                </a:ext>
              </a:extLst>
            </p:cNvPr>
            <p:cNvCxnSpPr>
              <a:cxnSpLocks/>
              <a:stCxn id="155" idx="2"/>
              <a:endCxn id="156" idx="0"/>
            </p:cNvCxnSpPr>
            <p:nvPr/>
          </p:nvCxnSpPr>
          <p:spPr>
            <a:xfrm>
              <a:off x="2903569" y="2685217"/>
              <a:ext cx="530194" cy="359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5A266B1-9FDF-A342-A1AD-898CC6BB8E2E}"/>
              </a:ext>
            </a:extLst>
          </p:cNvPr>
          <p:cNvSpPr txBox="1"/>
          <p:nvPr/>
        </p:nvSpPr>
        <p:spPr>
          <a:xfrm>
            <a:off x="7271475" y="5810431"/>
            <a:ext cx="3596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New Static View Hierarchy (XML)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E4C7C7C-D3A7-5447-8494-9F5181B1D789}"/>
              </a:ext>
            </a:extLst>
          </p:cNvPr>
          <p:cNvSpPr/>
          <p:nvPr/>
        </p:nvSpPr>
        <p:spPr>
          <a:xfrm>
            <a:off x="1672983" y="4104985"/>
            <a:ext cx="4053501" cy="16002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AE4004-EC60-B942-BDE2-5AFA7F17B7F0}"/>
              </a:ext>
            </a:extLst>
          </p:cNvPr>
          <p:cNvSpPr txBox="1"/>
          <p:nvPr/>
        </p:nvSpPr>
        <p:spPr>
          <a:xfrm>
            <a:off x="2434984" y="4068819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Root Element(</a:t>
            </a:r>
            <a:r>
              <a:rPr lang="en-US" sz="1400" dirty="0" err="1">
                <a:latin typeface="Calibri Regular"/>
              </a:rPr>
              <a:t>R.id.content</a:t>
            </a:r>
            <a:r>
              <a:rPr lang="en-US" sz="1400" dirty="0">
                <a:latin typeface="Calibri Regular"/>
              </a:rPr>
              <a:t>)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B868236-5E43-2547-856B-5EEE18244655}"/>
              </a:ext>
            </a:extLst>
          </p:cNvPr>
          <p:cNvCxnSpPr>
            <a:cxnSpLocks/>
            <a:stCxn id="161" idx="2"/>
            <a:endCxn id="169" idx="0"/>
          </p:cNvCxnSpPr>
          <p:nvPr/>
        </p:nvCxnSpPr>
        <p:spPr>
          <a:xfrm flipH="1">
            <a:off x="2900153" y="4376596"/>
            <a:ext cx="715931" cy="244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6B0CFC9-1B09-3249-B6F2-EA813C797E18}"/>
              </a:ext>
            </a:extLst>
          </p:cNvPr>
          <p:cNvCxnSpPr>
            <a:cxnSpLocks/>
            <a:stCxn id="161" idx="2"/>
            <a:endCxn id="166" idx="0"/>
          </p:cNvCxnSpPr>
          <p:nvPr/>
        </p:nvCxnSpPr>
        <p:spPr>
          <a:xfrm>
            <a:off x="3616084" y="4376596"/>
            <a:ext cx="536764" cy="22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BD79BAC-AEF4-684D-A1B5-D9520CE3CFEC}"/>
              </a:ext>
            </a:extLst>
          </p:cNvPr>
          <p:cNvCxnSpPr>
            <a:cxnSpLocks/>
            <a:stCxn id="166" idx="2"/>
            <a:endCxn id="165" idx="0"/>
          </p:cNvCxnSpPr>
          <p:nvPr/>
        </p:nvCxnSpPr>
        <p:spPr>
          <a:xfrm>
            <a:off x="4152848" y="4913171"/>
            <a:ext cx="639801" cy="37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E40FB3F-53ED-A149-93C2-CB89AB3C1F44}"/>
              </a:ext>
            </a:extLst>
          </p:cNvPr>
          <p:cNvSpPr txBox="1"/>
          <p:nvPr/>
        </p:nvSpPr>
        <p:spPr>
          <a:xfrm>
            <a:off x="4643409" y="529119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G</a:t>
            </a:r>
            <a:endParaRPr lang="en-US" sz="1200" dirty="0">
              <a:latin typeface="Calibri Regular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01A1D58-0962-8E4D-91BA-C2015AE13A11}"/>
              </a:ext>
            </a:extLst>
          </p:cNvPr>
          <p:cNvSpPr txBox="1"/>
          <p:nvPr/>
        </p:nvSpPr>
        <p:spPr>
          <a:xfrm>
            <a:off x="3584711" y="4605394"/>
            <a:ext cx="1136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libri Regular"/>
              </a:rPr>
              <a:t>B (text =“hi”)</a:t>
            </a:r>
            <a:endParaRPr lang="en-US" sz="1200" dirty="0">
              <a:latin typeface="Calibri Regular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F3A2F75-332A-6B40-8D4B-B19A41A1293E}"/>
              </a:ext>
            </a:extLst>
          </p:cNvPr>
          <p:cNvSpPr txBox="1"/>
          <p:nvPr/>
        </p:nvSpPr>
        <p:spPr>
          <a:xfrm>
            <a:off x="2130184" y="528814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C</a:t>
            </a:r>
            <a:endParaRPr lang="en-US" dirty="0">
              <a:latin typeface="Calibri Regular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025A6FC-8AC7-1544-AD0D-6B9284ACA996}"/>
              </a:ext>
            </a:extLst>
          </p:cNvPr>
          <p:cNvCxnSpPr>
            <a:cxnSpLocks/>
            <a:stCxn id="169" idx="2"/>
            <a:endCxn id="167" idx="0"/>
          </p:cNvCxnSpPr>
          <p:nvPr/>
        </p:nvCxnSpPr>
        <p:spPr>
          <a:xfrm flipH="1">
            <a:off x="2270607" y="4928411"/>
            <a:ext cx="629546" cy="359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5D329C7D-DCB6-084A-89C3-14CDAA50A219}"/>
              </a:ext>
            </a:extLst>
          </p:cNvPr>
          <p:cNvSpPr txBox="1"/>
          <p:nvPr/>
        </p:nvSpPr>
        <p:spPr>
          <a:xfrm>
            <a:off x="2755722" y="462063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A</a:t>
            </a:r>
            <a:endParaRPr lang="en-US" sz="1200" dirty="0">
              <a:latin typeface="Calibri Regular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65E85D-3ECC-874C-983B-F9B4BA4DA335}"/>
              </a:ext>
            </a:extLst>
          </p:cNvPr>
          <p:cNvSpPr txBox="1"/>
          <p:nvPr/>
        </p:nvSpPr>
        <p:spPr>
          <a:xfrm>
            <a:off x="3282710" y="528814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D</a:t>
            </a:r>
            <a:endParaRPr lang="en-US" dirty="0">
              <a:latin typeface="Calibri Regular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EAA9801-D484-FD4B-B946-3839FC6EA6A2}"/>
              </a:ext>
            </a:extLst>
          </p:cNvPr>
          <p:cNvCxnSpPr>
            <a:cxnSpLocks/>
            <a:stCxn id="169" idx="2"/>
            <a:endCxn id="170" idx="0"/>
          </p:cNvCxnSpPr>
          <p:nvPr/>
        </p:nvCxnSpPr>
        <p:spPr>
          <a:xfrm>
            <a:off x="2900153" y="4928411"/>
            <a:ext cx="530194" cy="359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07A741D3-5C5F-7A47-A5D0-D5C18E5ED3E1}"/>
              </a:ext>
            </a:extLst>
          </p:cNvPr>
          <p:cNvSpPr txBox="1"/>
          <p:nvPr/>
        </p:nvSpPr>
        <p:spPr>
          <a:xfrm>
            <a:off x="1561648" y="5782736"/>
            <a:ext cx="4243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New Dynamic View Hierarchy (Activity)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3E7D1F-2631-B64F-82E9-8E4DF9FF5BE7}"/>
              </a:ext>
            </a:extLst>
          </p:cNvPr>
          <p:cNvSpPr/>
          <p:nvPr/>
        </p:nvSpPr>
        <p:spPr>
          <a:xfrm>
            <a:off x="2072640" y="2670175"/>
            <a:ext cx="411480" cy="4114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88F4E64-EF35-E74F-A0D8-F797616FE0AD}"/>
              </a:ext>
            </a:extLst>
          </p:cNvPr>
          <p:cNvSpPr/>
          <p:nvPr/>
        </p:nvSpPr>
        <p:spPr>
          <a:xfrm>
            <a:off x="3200400" y="2670175"/>
            <a:ext cx="411480" cy="4114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43CB42D-8317-FC4A-A613-DDDBE271ADE9}"/>
              </a:ext>
            </a:extLst>
          </p:cNvPr>
          <p:cNvSpPr/>
          <p:nvPr/>
        </p:nvSpPr>
        <p:spPr>
          <a:xfrm>
            <a:off x="7467600" y="5257800"/>
            <a:ext cx="411480" cy="4114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C4E9179-E0BA-5B40-BDBA-1528AF8075A0}"/>
              </a:ext>
            </a:extLst>
          </p:cNvPr>
          <p:cNvSpPr/>
          <p:nvPr/>
        </p:nvSpPr>
        <p:spPr>
          <a:xfrm>
            <a:off x="8595360" y="5257800"/>
            <a:ext cx="411480" cy="4114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C08AB32-9372-EB45-8D5A-F3EE2207BDB1}"/>
              </a:ext>
            </a:extLst>
          </p:cNvPr>
          <p:cNvSpPr/>
          <p:nvPr/>
        </p:nvSpPr>
        <p:spPr>
          <a:xfrm>
            <a:off x="8961120" y="1984375"/>
            <a:ext cx="1158580" cy="4114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7777527-C5D5-9847-8DBD-77D5F73319D9}"/>
              </a:ext>
            </a:extLst>
          </p:cNvPr>
          <p:cNvSpPr/>
          <p:nvPr/>
        </p:nvSpPr>
        <p:spPr>
          <a:xfrm>
            <a:off x="3565820" y="4541520"/>
            <a:ext cx="1158580" cy="4114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1943CF-073A-444E-873D-9217CE209C12}"/>
              </a:ext>
            </a:extLst>
          </p:cNvPr>
          <p:cNvSpPr/>
          <p:nvPr/>
        </p:nvSpPr>
        <p:spPr>
          <a:xfrm>
            <a:off x="834946" y="4038600"/>
            <a:ext cx="5421863" cy="2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C08C756-CBBE-DA4C-8A2D-3A6C3F05288B}"/>
              </a:ext>
            </a:extLst>
          </p:cNvPr>
          <p:cNvSpPr/>
          <p:nvPr/>
        </p:nvSpPr>
        <p:spPr>
          <a:xfrm>
            <a:off x="9829800" y="5257800"/>
            <a:ext cx="386119" cy="4114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3D07251-974E-8F4A-8B1E-62746E4D3B91}"/>
              </a:ext>
            </a:extLst>
          </p:cNvPr>
          <p:cNvSpPr/>
          <p:nvPr/>
        </p:nvSpPr>
        <p:spPr>
          <a:xfrm>
            <a:off x="4545266" y="5227320"/>
            <a:ext cx="459377" cy="4114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03B7EBB6-D2FD-D04E-AAFC-FECF8654B9A5}"/>
              </a:ext>
            </a:extLst>
          </p:cNvPr>
          <p:cNvSpPr/>
          <p:nvPr/>
        </p:nvSpPr>
        <p:spPr>
          <a:xfrm>
            <a:off x="6096000" y="2356876"/>
            <a:ext cx="710265" cy="45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3CC860B-27E2-D347-B559-D62B8D66EE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781" y="1738911"/>
            <a:ext cx="590346" cy="59034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67EBEF5-303B-4245-93EC-D89C649897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077192" y="3217579"/>
            <a:ext cx="589423" cy="58942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DEEBA3-74F9-A146-B9D0-2FB8565AC40C}"/>
              </a:ext>
            </a:extLst>
          </p:cNvPr>
          <p:cNvGrpSpPr/>
          <p:nvPr/>
        </p:nvGrpSpPr>
        <p:grpSpPr>
          <a:xfrm>
            <a:off x="5465108" y="2621280"/>
            <a:ext cx="1645920" cy="3178636"/>
            <a:chOff x="5465108" y="2621280"/>
            <a:chExt cx="1645920" cy="3178636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6644FDA-AA76-E34A-B302-9BAF694FF577}"/>
                </a:ext>
              </a:extLst>
            </p:cNvPr>
            <p:cNvSpPr/>
            <p:nvPr/>
          </p:nvSpPr>
          <p:spPr>
            <a:xfrm rot="5400000">
              <a:off x="5496320" y="2676920"/>
              <a:ext cx="1645920" cy="1534640"/>
            </a:xfrm>
            <a:prstGeom prst="arc">
              <a:avLst>
                <a:gd name="adj1" fmla="val 16200000"/>
                <a:gd name="adj2" fmla="val 29354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98138B80-4984-1D44-9FB6-CD444EA37F32}"/>
                </a:ext>
              </a:extLst>
            </p:cNvPr>
            <p:cNvSpPr/>
            <p:nvPr/>
          </p:nvSpPr>
          <p:spPr>
            <a:xfrm rot="21412174">
              <a:off x="5465108" y="4265276"/>
              <a:ext cx="1645920" cy="1534640"/>
            </a:xfrm>
            <a:prstGeom prst="arc">
              <a:avLst>
                <a:gd name="adj1" fmla="val 16200000"/>
                <a:gd name="adj2" fmla="val 29354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377627-8865-4941-B31E-FF76CDFB5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6484" y="4267200"/>
              <a:ext cx="6695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436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500">
        <p:fade/>
      </p:transition>
    </mc:Choice>
    <mc:Fallback xmlns="">
      <p:transition spd="med" advTm="4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7" grpId="0"/>
      <p:bldP spid="140" grpId="0"/>
      <p:bldP spid="158" grpId="0"/>
      <p:bldP spid="167" grpId="0"/>
      <p:bldP spid="170" grpId="0"/>
      <p:bldP spid="27" grpId="0" animBg="1"/>
      <p:bldP spid="27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9" grpId="0" animBg="1"/>
      <p:bldP spid="179" grpId="1" animBg="1"/>
      <p:bldP spid="180" grpId="0" animBg="1"/>
      <p:bldP spid="180" grpId="1" animBg="1"/>
      <p:bldP spid="28" grpId="0" animBg="1"/>
      <p:bldP spid="181" grpId="0" animBg="1"/>
      <p:bldP spid="18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107"/>
            <a:ext cx="10515600" cy="3254293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formative study 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new solution: </a:t>
            </a:r>
            <a:r>
              <a:rPr lang="en-US" i="1" u="sng" dirty="0"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HotR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automatic online resource loading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Dynamic view hierarchy migration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preserving user changes</a:t>
            </a:r>
          </a:p>
          <a:p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Two practical implementations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RuntimeDroid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-Plugin 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RuntimeDroid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-Patch</a:t>
            </a:r>
          </a:p>
          <a:p>
            <a:pPr>
              <a:buFont typeface=".AppleSystemUIFont" charset="-120"/>
              <a:buChar char="-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1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09">
        <p:fade/>
      </p:transition>
    </mc:Choice>
    <mc:Fallback xmlns="">
      <p:transition spd="med" advTm="7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763"/>
          </a:xfrm>
        </p:spPr>
        <p:txBody>
          <a:bodyPr/>
          <a:lstStyle/>
          <a:p>
            <a:r>
              <a:rPr lang="en-US" sz="4000" dirty="0">
                <a:latin typeface="Calibri Regular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663425"/>
            <a:ext cx="10515600" cy="16525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err="1">
                <a:solidFill>
                  <a:srgbClr val="C00000"/>
                </a:solidFill>
              </a:rPr>
              <a:t>RActivity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implements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/>
              <a:t>RuntimeDroid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App logic </a:t>
            </a:r>
            <a:r>
              <a:rPr lang="en-US" sz="2400" b="1" dirty="0">
                <a:solidFill>
                  <a:srgbClr val="C00000"/>
                </a:solidFill>
              </a:rPr>
              <a:t>independent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/>
              <a:t> code modifications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B9DEF3-D865-BC4D-BA07-8DF4DBB47B85}"/>
              </a:ext>
            </a:extLst>
          </p:cNvPr>
          <p:cNvSpPr/>
          <p:nvPr/>
        </p:nvSpPr>
        <p:spPr>
          <a:xfrm>
            <a:off x="5260408" y="1676400"/>
            <a:ext cx="2514600" cy="685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 Regular"/>
              </a:rPr>
              <a:t>Activity</a:t>
            </a:r>
            <a:endParaRPr lang="en-US" dirty="0">
              <a:latin typeface="Calibri Regular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D7EBA0-F641-1C4A-BEAE-E524AD5C5D4E}"/>
              </a:ext>
            </a:extLst>
          </p:cNvPr>
          <p:cNvSpPr/>
          <p:nvPr/>
        </p:nvSpPr>
        <p:spPr>
          <a:xfrm>
            <a:off x="1143000" y="1676400"/>
            <a:ext cx="2514600" cy="685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libri Regular"/>
              </a:rPr>
              <a:t>AppActivity</a:t>
            </a:r>
            <a:endParaRPr lang="en-US" dirty="0">
              <a:solidFill>
                <a:schemeClr val="tx1"/>
              </a:solidFill>
              <a:latin typeface="Calibri Regular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547228-48F0-F34C-BB01-BEDFA08560E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657600" y="2019300"/>
            <a:ext cx="16028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0E5829-A0FE-9D4C-80CD-B7FB856200DB}"/>
              </a:ext>
            </a:extLst>
          </p:cNvPr>
          <p:cNvSpPr txBox="1"/>
          <p:nvPr/>
        </p:nvSpPr>
        <p:spPr>
          <a:xfrm>
            <a:off x="4010973" y="1658700"/>
            <a:ext cx="9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Extends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82C402-871C-064E-8D19-EDAF7E581C63}"/>
              </a:ext>
            </a:extLst>
          </p:cNvPr>
          <p:cNvSpPr/>
          <p:nvPr/>
        </p:nvSpPr>
        <p:spPr>
          <a:xfrm>
            <a:off x="5260408" y="1676400"/>
            <a:ext cx="2514600" cy="685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 Regular"/>
              </a:rPr>
              <a:t>RActivity</a:t>
            </a:r>
            <a:endParaRPr lang="en-US" dirty="0">
              <a:latin typeface="Calibri Regular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09173-58AE-AE40-8EE4-CD4A3B911AA6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3657600" y="2019300"/>
            <a:ext cx="16028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C2947F-6007-BD40-A255-D04E04040AEF}"/>
              </a:ext>
            </a:extLst>
          </p:cNvPr>
          <p:cNvSpPr txBox="1"/>
          <p:nvPr/>
        </p:nvSpPr>
        <p:spPr>
          <a:xfrm>
            <a:off x="4010973" y="1658700"/>
            <a:ext cx="9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Extends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0812"/>
              </p:ext>
            </p:extLst>
          </p:nvPr>
        </p:nvGraphicFramePr>
        <p:xfrm>
          <a:off x="990600" y="4068369"/>
          <a:ext cx="10337800" cy="15861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RuntimeDroid</a:t>
                      </a:r>
                      <a:r>
                        <a:rPr lang="en-US" sz="2400" dirty="0"/>
                        <a:t>-Plugin</a:t>
                      </a:r>
                      <a:endParaRPr lang="en-US" sz="24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RuntimeDroid</a:t>
                      </a:r>
                      <a:r>
                        <a:rPr lang="en-US" sz="2400" dirty="0"/>
                        <a:t>-Patch</a:t>
                      </a:r>
                      <a:endParaRPr lang="en-US" sz="24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Based on </a:t>
                      </a:r>
                      <a:r>
                        <a:rPr lang="en-US" sz="2000" b="1" dirty="0"/>
                        <a:t>Android Studio </a:t>
                      </a:r>
                      <a:r>
                        <a:rPr lang="en-US" sz="2000" dirty="0"/>
                        <a:t>&amp; </a:t>
                      </a:r>
                      <a:r>
                        <a:rPr lang="en-US" sz="2000" b="1" dirty="0"/>
                        <a:t>IntelliJ</a:t>
                      </a:r>
                      <a:endParaRPr lang="en-US" sz="2000" b="1" dirty="0">
                        <a:latin typeface="Calibri Regula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/>
                        <a:t>Based on </a:t>
                      </a:r>
                      <a:r>
                        <a:rPr lang="en-US" sz="2000" b="1"/>
                        <a:t>Soot 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/>
                        <a:t>can fix to </a:t>
                      </a:r>
                      <a:r>
                        <a:rPr lang="en-US" sz="2000" b="1" dirty="0"/>
                        <a:t>single activity </a:t>
                      </a:r>
                      <a:r>
                        <a:rPr lang="en-US" sz="2000" dirty="0"/>
                        <a:t>or </a:t>
                      </a:r>
                      <a:r>
                        <a:rPr lang="en-US" sz="2000" b="1" dirty="0"/>
                        <a:t>all activities</a:t>
                      </a:r>
                      <a:endParaRPr lang="en-US" sz="20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Applicable</a:t>
                      </a:r>
                      <a:r>
                        <a:rPr lang="en-US" sz="2000" b="0" baseline="0" dirty="0"/>
                        <a:t> to </a:t>
                      </a:r>
                      <a:r>
                        <a:rPr lang="en-US" sz="2000" b="1" baseline="0" dirty="0"/>
                        <a:t>e</a:t>
                      </a:r>
                      <a:r>
                        <a:rPr lang="en-US" sz="2000" b="1" dirty="0"/>
                        <a:t>xecutable</a:t>
                      </a:r>
                      <a:r>
                        <a:rPr lang="en-US" sz="2000" dirty="0"/>
                        <a:t> (.</a:t>
                      </a:r>
                      <a:r>
                        <a:rPr lang="en-US" sz="2000" i="1" dirty="0" err="1"/>
                        <a:t>apk</a:t>
                      </a:r>
                      <a:r>
                        <a:rPr lang="en-US" sz="2000" dirty="0"/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041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459">
        <p:fade/>
      </p:transition>
    </mc:Choice>
    <mc:Fallback xmlns="">
      <p:transition spd="med" advTm="43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3187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31875 -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31875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0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107"/>
            <a:ext cx="10515600" cy="4549693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formative study of runtime change handling 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 new solution: </a:t>
            </a:r>
            <a:r>
              <a:rPr lang="en-US" i="1" u="sng" dirty="0">
                <a:latin typeface="Calibri" charset="0"/>
                <a:ea typeface="Calibri" charset="0"/>
                <a:cs typeface="Calibri" charset="0"/>
              </a:rPr>
              <a:t>restarting-free runtime change handling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HotR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automatic online resource loading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Dynamic view hierarchy migration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preserving user changes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Two practical implementations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RuntimeDroid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-Plugin 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RuntimeDroid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-Patch</a:t>
            </a:r>
          </a:p>
          <a:p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An evaluation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Issue fixing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Handling delay reduction</a:t>
            </a:r>
          </a:p>
          <a:p>
            <a:pPr marL="800100" lvl="1" indent="-342900">
              <a:buFont typeface=".AppleSystemUIFont" charset="-120"/>
              <a:buChar char="-"/>
            </a:pP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.AppleSystemUIFont" charset="-120"/>
              <a:buChar char="-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5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5">
        <p:fade/>
      </p:transition>
    </mc:Choice>
    <mc:Fallback xmlns="">
      <p:transition spd="med" advTm="31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</p:spPr>
        <p:txBody>
          <a:bodyPr/>
          <a:lstStyle/>
          <a:p>
            <a:r>
              <a:rPr lang="en-US" sz="4000" b="1" dirty="0">
                <a:latin typeface="Calibri Regular"/>
              </a:rPr>
              <a:t>Evaluation: </a:t>
            </a:r>
            <a:r>
              <a:rPr lang="en-US" sz="4000" dirty="0">
                <a:latin typeface="Calibri Regular"/>
              </a:rPr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597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72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Android Projects from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Corpus-S</a:t>
            </a:r>
            <a:r>
              <a:rPr lang="en-US" dirty="0"/>
              <a:t>)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507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Activity Instances, 1.5M </a:t>
            </a:r>
            <a:r>
              <a:rPr lang="en-US" dirty="0" err="1"/>
              <a:t>SLoC</a:t>
            </a:r>
            <a:endParaRPr lang="en-US" dirty="0"/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36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available on Google Play 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197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</a:t>
            </a:r>
            <a:r>
              <a:rPr lang="en-US" dirty="0">
                <a:latin typeface="Calibri Regular"/>
              </a:rPr>
              <a:t>ssues related to Runtime Change Handling (reported on </a:t>
            </a:r>
            <a:r>
              <a:rPr lang="en-US" dirty="0" err="1">
                <a:latin typeface="Calibri Regular"/>
              </a:rPr>
              <a:t>Github</a:t>
            </a:r>
            <a:r>
              <a:rPr lang="en-US" dirty="0">
                <a:latin typeface="Calibri Regular"/>
              </a:rPr>
              <a:t>)</a:t>
            </a:r>
            <a:endParaRPr lang="en-US" dirty="0"/>
          </a:p>
          <a:p>
            <a:r>
              <a:rPr lang="en-US" dirty="0"/>
              <a:t>Devices: 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Nexus 5X (Android 8.0)</a:t>
            </a:r>
          </a:p>
          <a:p>
            <a:pPr lvl="1">
              <a:buFont typeface=".AppleSystemUIFont" charset="-120"/>
              <a:buChar char="-"/>
            </a:pPr>
            <a:r>
              <a:rPr lang="en-US" dirty="0" err="1"/>
              <a:t>Macbook</a:t>
            </a:r>
            <a:r>
              <a:rPr lang="en-US" dirty="0"/>
              <a:t> Pro (2.0 GHz, 8GB memory)</a:t>
            </a:r>
          </a:p>
          <a:p>
            <a:pPr lvl="1">
              <a:buFont typeface=".AppleSystemUIFont" charset="-120"/>
              <a:buChar char="-"/>
            </a:pPr>
            <a:endParaRPr lang="en-US" dirty="0">
              <a:latin typeface="Calibri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96">
        <p:fade/>
      </p:transition>
    </mc:Choice>
    <mc:Fallback xmlns="">
      <p:transition spd="med" advTm="14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Applicability: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503</a:t>
            </a:r>
            <a:r>
              <a:rPr lang="en-US" dirty="0">
                <a:solidFill>
                  <a:srgbClr val="C00000"/>
                </a:solidFill>
              </a:rPr>
              <a:t>/507</a:t>
            </a:r>
            <a:r>
              <a:rPr lang="en-US" dirty="0"/>
              <a:t> activities are refactored 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Only </a:t>
            </a:r>
            <a:r>
              <a:rPr lang="en-US" b="1" dirty="0">
                <a:solidFill>
                  <a:srgbClr val="C00000"/>
                </a:solidFill>
              </a:rPr>
              <a:t>4 activities </a:t>
            </a:r>
            <a:r>
              <a:rPr lang="en-US" dirty="0"/>
              <a:t>failed </a:t>
            </a:r>
          </a:p>
          <a:p>
            <a:pPr lvl="2">
              <a:buFont typeface="Arial" charset="0"/>
              <a:buChar char="•"/>
            </a:pPr>
            <a:r>
              <a:rPr lang="en-US" b="1" dirty="0"/>
              <a:t>Library</a:t>
            </a:r>
            <a:r>
              <a:rPr lang="en-US" dirty="0"/>
              <a:t> activities, when source not available for Plugin solution </a:t>
            </a:r>
          </a:p>
          <a:p>
            <a:pPr lvl="2">
              <a:buFont typeface="Arial" charset="0"/>
              <a:buChar char="•"/>
            </a:pPr>
            <a:r>
              <a:rPr lang="en-US" b="1" dirty="0" err="1"/>
              <a:t>NativeActivity</a:t>
            </a:r>
            <a:r>
              <a:rPr lang="en-US" dirty="0"/>
              <a:t>, No Java code available (</a:t>
            </a:r>
            <a:r>
              <a:rPr lang="en-US" i="1" dirty="0"/>
              <a:t>C++ code</a:t>
            </a:r>
            <a:r>
              <a:rPr lang="en-US" dirty="0"/>
              <a:t>)</a:t>
            </a:r>
          </a:p>
          <a:p>
            <a:pPr lvl="2">
              <a:buFont typeface="Arial" charset="0"/>
              <a:buChar char="•"/>
            </a:pPr>
            <a:endParaRPr lang="en-US" b="1" dirty="0"/>
          </a:p>
          <a:p>
            <a:r>
              <a:rPr lang="en-US" b="1" dirty="0"/>
              <a:t>Issue Fixing: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197/197 </a:t>
            </a:r>
            <a:r>
              <a:rPr lang="en-US" dirty="0"/>
              <a:t>issues fixed (manually verified)</a:t>
            </a:r>
          </a:p>
          <a:p>
            <a:pPr lvl="1">
              <a:buFont typeface=".AppleSystemUIFont" charset="-120"/>
              <a:buChar char="-"/>
            </a:pPr>
            <a:endParaRPr lang="en-US" dirty="0"/>
          </a:p>
          <a:p>
            <a:r>
              <a:rPr lang="en-US" dirty="0"/>
              <a:t>Runtime</a:t>
            </a:r>
            <a:r>
              <a:rPr lang="en-US" b="1" dirty="0"/>
              <a:t> </a:t>
            </a:r>
            <a:r>
              <a:rPr lang="en-US" dirty="0"/>
              <a:t>change delay reduced by </a:t>
            </a:r>
            <a:r>
              <a:rPr lang="en-US" b="1" dirty="0">
                <a:solidFill>
                  <a:srgbClr val="C00000"/>
                </a:solidFill>
              </a:rPr>
              <a:t>9.5X</a:t>
            </a:r>
            <a:r>
              <a:rPr lang="en-US" b="1" dirty="0"/>
              <a:t> </a:t>
            </a:r>
            <a:r>
              <a:rPr lang="en-US" dirty="0"/>
              <a:t>on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76B228-56B5-604E-9F3F-41FE9E41B961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0" i="0" kern="1200">
                <a:solidFill>
                  <a:schemeClr val="tx1"/>
                </a:solidFill>
                <a:effectLst/>
                <a:latin typeface="Calibri Regular"/>
                <a:ea typeface="Roboto" panose="02000000000000000000" pitchFamily="2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000" b="1" dirty="0"/>
              <a:t>Evaluation: </a:t>
            </a:r>
            <a:r>
              <a:rPr lang="en-US" sz="4000" dirty="0"/>
              <a:t>Results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29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14">
        <p:fade/>
      </p:transition>
    </mc:Choice>
    <mc:Fallback xmlns="">
      <p:transition spd="med" advTm="20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Takeaway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5E5C-CB34-6242-9433-84B13ACB1E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portion </a:t>
            </a:r>
            <a:r>
              <a:rPr lang="en-US" dirty="0"/>
              <a:t>of Android apps suffer from runtime change issues</a:t>
            </a:r>
          </a:p>
          <a:p>
            <a:pPr lvl="1">
              <a:buFont typeface=".AppleSystemUIFont" charset="-120"/>
              <a:buChar char="-"/>
            </a:pPr>
            <a:r>
              <a:rPr lang="en-US"/>
              <a:t>projected to be </a:t>
            </a:r>
            <a:r>
              <a:rPr lang="en-US" b="1">
                <a:solidFill>
                  <a:srgbClr val="C00000"/>
                </a:solidFill>
              </a:rPr>
              <a:t>more common</a:t>
            </a:r>
            <a:endParaRPr lang="en-US" b="1" dirty="0">
              <a:solidFill>
                <a:srgbClr val="C00000"/>
              </a:solidFill>
            </a:endParaRPr>
          </a:p>
          <a:p>
            <a:pPr lvl="2">
              <a:buFont typeface="Arial" charset="0"/>
              <a:buChar char="•"/>
            </a:pPr>
            <a:endParaRPr lang="en-US" b="1" dirty="0"/>
          </a:p>
          <a:p>
            <a:r>
              <a:rPr lang="en-US" dirty="0"/>
              <a:t>Activity restarting is </a:t>
            </a:r>
            <a:r>
              <a:rPr lang="en-US" b="1" dirty="0">
                <a:solidFill>
                  <a:srgbClr val="C00000"/>
                </a:solidFill>
              </a:rPr>
              <a:t>a major cause</a:t>
            </a:r>
            <a:endParaRPr lang="en-US" dirty="0"/>
          </a:p>
          <a:p>
            <a:pPr lvl="1">
              <a:buFont typeface=".AppleSystemUIFont" charset="-120"/>
              <a:buChar char="-"/>
            </a:pPr>
            <a:endParaRPr lang="en-US" dirty="0"/>
          </a:p>
          <a:p>
            <a:r>
              <a:rPr lang="en-US" b="1" dirty="0"/>
              <a:t>RuntimeDroid</a:t>
            </a:r>
            <a:r>
              <a:rPr lang="en-US" dirty="0"/>
              <a:t>: Restarting-Free Runtime Change Handling</a:t>
            </a:r>
            <a:r>
              <a:rPr lang="en-US" b="1" dirty="0"/>
              <a:t> </a:t>
            </a:r>
          </a:p>
          <a:p>
            <a:pPr lvl="1">
              <a:buFont typeface=".AppleSystemUIFont" charset="-120"/>
              <a:buChar char="-"/>
            </a:pPr>
            <a:r>
              <a:rPr lang="en-US" b="1" dirty="0">
                <a:solidFill>
                  <a:srgbClr val="C00000"/>
                </a:solidFill>
              </a:rPr>
              <a:t>easy </a:t>
            </a:r>
            <a:r>
              <a:rPr lang="en-US" dirty="0"/>
              <a:t>to apply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fixed</a:t>
            </a:r>
            <a:r>
              <a:rPr lang="en-US" b="1" dirty="0">
                <a:solidFill>
                  <a:srgbClr val="C00000"/>
                </a:solidFill>
              </a:rPr>
              <a:t> 197/197 </a:t>
            </a:r>
            <a:r>
              <a:rPr lang="en-US" dirty="0"/>
              <a:t>runtime change issues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reduced delay by </a:t>
            </a:r>
            <a:r>
              <a:rPr lang="en-US" b="1" dirty="0">
                <a:solidFill>
                  <a:srgbClr val="C00000"/>
                </a:solidFill>
              </a:rPr>
              <a:t>9.5X </a:t>
            </a:r>
            <a:r>
              <a:rPr lang="en-US" dirty="0"/>
              <a:t>on average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3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87">
        <p:fade/>
      </p:transition>
    </mc:Choice>
    <mc:Fallback xmlns="">
      <p:transition spd="med" advTm="38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487"/>
          </a:xfrm>
        </p:spPr>
        <p:txBody>
          <a:bodyPr/>
          <a:lstStyle/>
          <a:p>
            <a:r>
              <a:rPr lang="en-US" sz="4000" b="1" dirty="0"/>
              <a:t>Background</a:t>
            </a:r>
            <a:r>
              <a:rPr lang="en-US" sz="4000" dirty="0"/>
              <a:t>: Standard </a:t>
            </a:r>
            <a:r>
              <a:rPr lang="en-US" sz="4000" dirty="0">
                <a:latin typeface="Calibri Regular"/>
              </a:rPr>
              <a:t>Runtime Changes </a:t>
            </a:r>
            <a:r>
              <a:rPr lang="en-US" sz="2800" dirty="0">
                <a:latin typeface="Calibri Regular"/>
              </a:rPr>
              <a:t>[1]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6E76-3B25-4D46-B51E-3258EFEDBD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3F1A36C-1F62-4546-ADCD-CF5C76FA2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553501"/>
              </p:ext>
            </p:extLst>
          </p:nvPr>
        </p:nvGraphicFramePr>
        <p:xfrm>
          <a:off x="2628900" y="1447800"/>
          <a:ext cx="69342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470118355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381805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7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mcc/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mnc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IMSI mobile country/network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uiMode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User interface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4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keyboard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Keyboard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keyboardHidden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Keyboard accessibility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locale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95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fontScale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Font scaling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01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layoutDirection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Layout Direction i.e. RTL languages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01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Screen orientation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2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screenSize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Available screen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68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smallestScreenSize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Physical screen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5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touchscreen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alibri Regular"/>
                        </a:rPr>
                        <a:t>Touch screen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4275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037640-2E86-094F-9DB4-C0EACDD0F7EE}"/>
              </a:ext>
            </a:extLst>
          </p:cNvPr>
          <p:cNvSpPr txBox="1"/>
          <p:nvPr/>
        </p:nvSpPr>
        <p:spPr>
          <a:xfrm>
            <a:off x="9223715" y="5897880"/>
            <a:ext cx="29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[1] Android Configuration API</a:t>
            </a:r>
          </a:p>
        </p:txBody>
      </p:sp>
      <p:sp>
        <p:nvSpPr>
          <p:cNvPr id="5" name="Rectangle 4"/>
          <p:cNvSpPr/>
          <p:nvPr/>
        </p:nvSpPr>
        <p:spPr>
          <a:xfrm>
            <a:off x="984354" y="2201863"/>
            <a:ext cx="6096000" cy="11010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8541" y="2588697"/>
            <a:ext cx="1522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 Regular"/>
              </a:rPr>
              <a:t>Keyboards</a:t>
            </a:r>
            <a:endParaRPr lang="en-US" b="1" dirty="0">
              <a:solidFill>
                <a:srgbClr val="C00000"/>
              </a:solidFill>
              <a:latin typeface="Calibri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5070" y="3386852"/>
            <a:ext cx="6096000" cy="10327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1492" y="3738028"/>
            <a:ext cx="1439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 Regular"/>
              </a:rPr>
              <a:t>Font</a:t>
            </a:r>
            <a:r>
              <a:rPr lang="en-US" dirty="0">
                <a:solidFill>
                  <a:srgbClr val="C00000"/>
                </a:solidFill>
                <a:latin typeface="Calibri Regular"/>
              </a:rPr>
              <a:t>/</a:t>
            </a:r>
            <a:r>
              <a:rPr lang="en-US" sz="2400" b="1" dirty="0">
                <a:solidFill>
                  <a:srgbClr val="C00000"/>
                </a:solidFill>
                <a:latin typeface="Calibri Regular"/>
              </a:rPr>
              <a:t>Lang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4495800"/>
            <a:ext cx="6096000" cy="14275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26680" y="4827032"/>
            <a:ext cx="104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 Regular"/>
              </a:rPr>
              <a:t>Screen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00">
        <p:fade/>
      </p:transition>
    </mc:Choice>
    <mc:Fallback xmlns="">
      <p:transition spd="med" advTm="18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1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2B1E-6F10-7E4A-8AD7-F5D8D33F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871662"/>
          </a:xfrm>
        </p:spPr>
        <p:txBody>
          <a:bodyPr/>
          <a:lstStyle/>
          <a:p>
            <a:r>
              <a:rPr lang="en-US" dirty="0">
                <a:latin typeface="Calibri Regular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AF94-A9F4-264E-B762-33171ADAB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alibri Regular"/>
              </a:rPr>
              <a:t>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EC6BA-282E-8640-A347-905F6AC32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6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1">
        <p:fade/>
      </p:transition>
    </mc:Choice>
    <mc:Fallback xmlns="">
      <p:transition spd="med" advTm="243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643-F35F-ED46-B627-A450D417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006475"/>
          </a:xfrm>
        </p:spPr>
        <p:txBody>
          <a:bodyPr/>
          <a:lstStyle/>
          <a:p>
            <a:r>
              <a:rPr lang="en-US" sz="4000" b="1" dirty="0"/>
              <a:t>Background</a:t>
            </a:r>
            <a:r>
              <a:rPr lang="en-US" sz="4000" dirty="0"/>
              <a:t>: Purpose of Runtime Change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E778-7A24-7041-9011-E6005D04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382"/>
            <a:ext cx="10515600" cy="966094"/>
          </a:xfrm>
        </p:spPr>
        <p:txBody>
          <a:bodyPr/>
          <a:lstStyle/>
          <a:p>
            <a:r>
              <a:rPr lang="en-US" dirty="0"/>
              <a:t>Allow an activity to </a:t>
            </a:r>
            <a:r>
              <a:rPr lang="en-US" b="1" i="1" dirty="0">
                <a:solidFill>
                  <a:srgbClr val="C00000"/>
                </a:solidFill>
              </a:rPr>
              <a:t>load</a:t>
            </a:r>
            <a:r>
              <a:rPr lang="en-US" i="1" dirty="0"/>
              <a:t> </a:t>
            </a:r>
            <a:r>
              <a:rPr lang="en-US" b="1" i="1" dirty="0">
                <a:solidFill>
                  <a:srgbClr val="C00000"/>
                </a:solidFill>
              </a:rPr>
              <a:t>new resources </a:t>
            </a:r>
            <a:r>
              <a:rPr lang="en-US" dirty="0"/>
              <a:t>for the </a:t>
            </a:r>
            <a:r>
              <a:rPr lang="en-US" b="1" i="1" dirty="0">
                <a:solidFill>
                  <a:srgbClr val="C00000"/>
                </a:solidFill>
              </a:rPr>
              <a:t>new configuration</a:t>
            </a:r>
          </a:p>
          <a:p>
            <a:pPr lvl="1"/>
            <a:r>
              <a:rPr lang="en-US" sz="2000" dirty="0"/>
              <a:t>e.g. a different layout for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landscape</a:t>
            </a:r>
            <a:r>
              <a:rPr lang="en-US" sz="2000" dirty="0"/>
              <a:t>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A28EA-CFD5-4847-A7DC-EE146D7DDD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AEB6731-EC4F-A04E-A67F-46BA4D37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78378" y="2367476"/>
            <a:ext cx="6950044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3721" y="5232041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Calibri Regular"/>
              </a:rPr>
              <a:t>An activity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2" y="2608675"/>
            <a:ext cx="1497961" cy="2595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616" y="3167932"/>
            <a:ext cx="2330244" cy="1350866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113613" y="4616970"/>
            <a:ext cx="2953062" cy="691092"/>
          </a:xfrm>
          <a:custGeom>
            <a:avLst/>
            <a:gdLst>
              <a:gd name="connsiteX0" fmla="*/ 2953062 w 2953062"/>
              <a:gd name="connsiteY0" fmla="*/ 149902 h 691092"/>
              <a:gd name="connsiteX1" fmla="*/ 1289154 w 2953062"/>
              <a:gd name="connsiteY1" fmla="*/ 689548 h 691092"/>
              <a:gd name="connsiteX2" fmla="*/ 0 w 2953062"/>
              <a:gd name="connsiteY2" fmla="*/ 0 h 69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91092">
                <a:moveTo>
                  <a:pt x="2953062" y="149902"/>
                </a:moveTo>
                <a:cubicBezTo>
                  <a:pt x="2367196" y="432217"/>
                  <a:pt x="1781331" y="714532"/>
                  <a:pt x="1289154" y="689548"/>
                </a:cubicBezTo>
                <a:cubicBezTo>
                  <a:pt x="796977" y="664564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447738" y="2865848"/>
            <a:ext cx="1633928" cy="1421339"/>
          </a:xfrm>
          <a:custGeom>
            <a:avLst/>
            <a:gdLst>
              <a:gd name="connsiteX0" fmla="*/ 1633928 w 1633928"/>
              <a:gd name="connsiteY0" fmla="*/ 1421339 h 1421339"/>
              <a:gd name="connsiteX1" fmla="*/ 1034321 w 1633928"/>
              <a:gd name="connsiteY1" fmla="*/ 42244 h 1421339"/>
              <a:gd name="connsiteX2" fmla="*/ 0 w 1633928"/>
              <a:gd name="connsiteY2" fmla="*/ 327057 h 142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3928" h="1421339">
                <a:moveTo>
                  <a:pt x="1633928" y="1421339"/>
                </a:moveTo>
                <a:cubicBezTo>
                  <a:pt x="1470285" y="822981"/>
                  <a:pt x="1306642" y="224624"/>
                  <a:pt x="1034321" y="42244"/>
                </a:cubicBezTo>
                <a:cubicBezTo>
                  <a:pt x="762000" y="-140136"/>
                  <a:pt x="0" y="327057"/>
                  <a:pt x="0" y="327057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6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33">
        <p:fade/>
      </p:transition>
    </mc:Choice>
    <mc:Fallback xmlns="">
      <p:transition spd="med" advTm="26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810B4-DAFE-F549-BC59-AC37F3BC57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D1EDD6-69DF-FD4D-8395-646A9469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j-lt"/>
              </a:rPr>
              <a:t>Background</a:t>
            </a:r>
            <a:r>
              <a:rPr lang="en-US" sz="4000" dirty="0">
                <a:latin typeface="+mj-lt"/>
              </a:rPr>
              <a:t>: Default Handling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659E9B-EA9A-534E-9821-3D86736B2777}"/>
              </a:ext>
            </a:extLst>
          </p:cNvPr>
          <p:cNvSpPr/>
          <p:nvPr/>
        </p:nvSpPr>
        <p:spPr>
          <a:xfrm>
            <a:off x="7017516" y="3586430"/>
            <a:ext cx="640080" cy="1576726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Started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8468D7-6610-394E-9901-BF532C4B10F7}"/>
              </a:ext>
            </a:extLst>
          </p:cNvPr>
          <p:cNvSpPr/>
          <p:nvPr/>
        </p:nvSpPr>
        <p:spPr>
          <a:xfrm>
            <a:off x="7777307" y="3588577"/>
            <a:ext cx="1484430" cy="1578168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b" anchorCtr="0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Resumed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1C2D4-EE54-E245-A007-8F1E3AB1A0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358912" y="4033902"/>
            <a:ext cx="661384" cy="63688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18D685-B921-4E4E-AD80-B9001598E521}"/>
              </a:ext>
            </a:extLst>
          </p:cNvPr>
          <p:cNvSpPr/>
          <p:nvPr/>
        </p:nvSpPr>
        <p:spPr>
          <a:xfrm>
            <a:off x="9430539" y="3576354"/>
            <a:ext cx="640080" cy="1576499"/>
          </a:xfrm>
          <a:prstGeom prst="roundRect">
            <a:avLst/>
          </a:prstGeom>
          <a:solidFill>
            <a:srgbClr val="F1C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Paused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ADAF56-584C-DB45-92D9-0819DA22DA6B}"/>
              </a:ext>
            </a:extLst>
          </p:cNvPr>
          <p:cNvSpPr/>
          <p:nvPr/>
        </p:nvSpPr>
        <p:spPr>
          <a:xfrm>
            <a:off x="10212865" y="3564435"/>
            <a:ext cx="640080" cy="1575817"/>
          </a:xfrm>
          <a:prstGeom prst="roundRect">
            <a:avLst/>
          </a:prstGeom>
          <a:solidFill>
            <a:srgbClr val="D57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Stopped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91C6D2-B4C7-5A46-9D16-D7FFA7E26587}"/>
              </a:ext>
            </a:extLst>
          </p:cNvPr>
          <p:cNvSpPr/>
          <p:nvPr/>
        </p:nvSpPr>
        <p:spPr>
          <a:xfrm>
            <a:off x="11082299" y="3565381"/>
            <a:ext cx="640080" cy="1573924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Destroyed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6A05E1-2D7A-C040-9FB4-FB505146A129}"/>
              </a:ext>
            </a:extLst>
          </p:cNvPr>
          <p:cNvSpPr/>
          <p:nvPr/>
        </p:nvSpPr>
        <p:spPr>
          <a:xfrm>
            <a:off x="6131735" y="3576354"/>
            <a:ext cx="640080" cy="1573646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Created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9936E21-6F88-2146-913E-B0FFC69EB94B}"/>
              </a:ext>
            </a:extLst>
          </p:cNvPr>
          <p:cNvCxnSpPr>
            <a:cxnSpLocks/>
            <a:stCxn id="14" idx="2"/>
            <a:endCxn id="7" idx="2"/>
          </p:cNvCxnSpPr>
          <p:nvPr/>
        </p:nvCxnSpPr>
        <p:spPr>
          <a:xfrm rot="16200000" flipH="1">
            <a:off x="6888087" y="4713687"/>
            <a:ext cx="13156" cy="885781"/>
          </a:xfrm>
          <a:prstGeom prst="bentConnector3">
            <a:avLst>
              <a:gd name="adj1" fmla="val 183761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8541722-8E29-584E-8681-1C96B69B84D0}"/>
              </a:ext>
            </a:extLst>
          </p:cNvPr>
          <p:cNvSpPr txBox="1"/>
          <p:nvPr/>
        </p:nvSpPr>
        <p:spPr>
          <a:xfrm>
            <a:off x="6400800" y="5384476"/>
            <a:ext cx="10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onStart</a:t>
            </a:r>
            <a:r>
              <a:rPr lang="en-US" dirty="0">
                <a:latin typeface="Calibri Regular"/>
              </a:rPr>
              <a:t>()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D570C561-2870-FB41-A02F-DEBAAD717E5C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H="1">
            <a:off x="7927465" y="2996520"/>
            <a:ext cx="2147" cy="1181966"/>
          </a:xfrm>
          <a:prstGeom prst="bentConnector3">
            <a:avLst>
              <a:gd name="adj1" fmla="val -1064741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E1793C8-0937-D346-8BDF-E3D9B969C9D3}"/>
              </a:ext>
            </a:extLst>
          </p:cNvPr>
          <p:cNvSpPr txBox="1"/>
          <p:nvPr/>
        </p:nvSpPr>
        <p:spPr>
          <a:xfrm>
            <a:off x="7324626" y="3015811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onResume</a:t>
            </a:r>
            <a:r>
              <a:rPr lang="en-US" dirty="0">
                <a:latin typeface="Calibri Regular"/>
              </a:rPr>
              <a:t>()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1135CFC-D8C1-4948-BEEF-D1A9BFA95A80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5400000" flipH="1" flipV="1">
            <a:off x="9128104" y="4544270"/>
            <a:ext cx="13892" cy="1231057"/>
          </a:xfrm>
          <a:prstGeom prst="bentConnector3">
            <a:avLst>
              <a:gd name="adj1" fmla="val -164555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1A52ED5-36B1-B048-BDD4-8420E57E7628}"/>
              </a:ext>
            </a:extLst>
          </p:cNvPr>
          <p:cNvSpPr txBox="1"/>
          <p:nvPr/>
        </p:nvSpPr>
        <p:spPr>
          <a:xfrm>
            <a:off x="8551483" y="5411356"/>
            <a:ext cx="11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onPause</a:t>
            </a:r>
            <a:r>
              <a:rPr lang="en-US" dirty="0">
                <a:latin typeface="Calibri Regular"/>
              </a:rPr>
              <a:t>()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4F4BA3DA-6A53-914D-91AA-10DEBF2E89F8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10135783" y="3179232"/>
            <a:ext cx="11919" cy="782326"/>
          </a:xfrm>
          <a:prstGeom prst="bentConnector3">
            <a:avLst>
              <a:gd name="adj1" fmla="val 201794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AA5BBD-3D5C-CC42-AC8F-C7F367CF0EB3}"/>
              </a:ext>
            </a:extLst>
          </p:cNvPr>
          <p:cNvSpPr txBox="1"/>
          <p:nvPr/>
        </p:nvSpPr>
        <p:spPr>
          <a:xfrm>
            <a:off x="9565032" y="2959306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onStop</a:t>
            </a:r>
            <a:r>
              <a:rPr lang="en-US" dirty="0">
                <a:latin typeface="Calibri Regular"/>
              </a:rPr>
              <a:t>()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8986652-DE92-4F41-8453-B8887551244D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5400000" flipH="1" flipV="1">
            <a:off x="10967148" y="4705062"/>
            <a:ext cx="947" cy="869434"/>
          </a:xfrm>
          <a:prstGeom prst="bentConnector3">
            <a:avLst>
              <a:gd name="adj1" fmla="val -2413938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DA748D23-22E2-4447-A88B-A5B4FE5407EF}"/>
              </a:ext>
            </a:extLst>
          </p:cNvPr>
          <p:cNvSpPr txBox="1"/>
          <p:nvPr/>
        </p:nvSpPr>
        <p:spPr>
          <a:xfrm>
            <a:off x="10312377" y="5386767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onDestroy</a:t>
            </a:r>
            <a:r>
              <a:rPr lang="en-US" dirty="0">
                <a:latin typeface="Calibri Regular"/>
              </a:rPr>
              <a:t>()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6A1E779B-7DE2-E246-8172-649259D8A4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495" y="4023920"/>
            <a:ext cx="777840" cy="673756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44541D1-244D-6A42-806B-08610334E234}"/>
              </a:ext>
            </a:extLst>
          </p:cNvPr>
          <p:cNvSpPr/>
          <p:nvPr/>
        </p:nvSpPr>
        <p:spPr>
          <a:xfrm>
            <a:off x="5943600" y="1790759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887BF4-C246-3941-9383-BEC2A4B8CC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893" y="1859382"/>
            <a:ext cx="769922" cy="769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87BF95-BD03-E546-B233-B881B00361CE}"/>
              </a:ext>
            </a:extLst>
          </p:cNvPr>
          <p:cNvSpPr txBox="1"/>
          <p:nvPr/>
        </p:nvSpPr>
        <p:spPr>
          <a:xfrm>
            <a:off x="6938255" y="20478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App launch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B02D72-D869-9D43-9217-99149085BB52}"/>
              </a:ext>
            </a:extLst>
          </p:cNvPr>
          <p:cNvCxnSpPr>
            <a:cxnSpLocks/>
          </p:cNvCxnSpPr>
          <p:nvPr/>
        </p:nvCxnSpPr>
        <p:spPr>
          <a:xfrm>
            <a:off x="6451774" y="2795503"/>
            <a:ext cx="0" cy="780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6D1E3-E217-874D-B88D-948BEE198593}"/>
              </a:ext>
            </a:extLst>
          </p:cNvPr>
          <p:cNvSpPr txBox="1"/>
          <p:nvPr/>
        </p:nvSpPr>
        <p:spPr>
          <a:xfrm>
            <a:off x="6429173" y="2737298"/>
            <a:ext cx="120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onCreate</a:t>
            </a:r>
            <a:r>
              <a:rPr lang="en-US" dirty="0">
                <a:latin typeface="Calibri Regular"/>
              </a:rPr>
              <a:t>()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4C71C0C-1F9D-404B-8219-96B91EB9B5D6}"/>
              </a:ext>
            </a:extLst>
          </p:cNvPr>
          <p:cNvSpPr txBox="1">
            <a:spLocks/>
          </p:cNvSpPr>
          <p:nvPr/>
        </p:nvSpPr>
        <p:spPr>
          <a:xfrm>
            <a:off x="704413" y="1711932"/>
            <a:ext cx="5126997" cy="405376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/>
              <a:t>Activity </a:t>
            </a:r>
            <a:r>
              <a:rPr lang="en-US" sz="2400" b="1" dirty="0">
                <a:solidFill>
                  <a:srgbClr val="C00000"/>
                </a:solidFill>
              </a:rPr>
              <a:t>restarts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go through all lifecycle stages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activity destroyed/recreated</a:t>
            </a:r>
          </a:p>
          <a:p>
            <a:pPr marL="742950" lvl="1" indent="-285750"/>
            <a:endParaRPr lang="en-US" sz="2000" dirty="0"/>
          </a:p>
          <a:p>
            <a:pPr marL="285750" indent="-285750"/>
            <a:r>
              <a:rPr lang="en-US" sz="2400" dirty="0"/>
              <a:t>Needs to </a:t>
            </a:r>
            <a:r>
              <a:rPr lang="en-US" sz="2400" b="1" dirty="0">
                <a:solidFill>
                  <a:srgbClr val="C00000"/>
                </a:solidFill>
              </a:rPr>
              <a:t>save/restore</a:t>
            </a:r>
            <a:r>
              <a:rPr lang="en-US" sz="2400" b="1" dirty="0"/>
              <a:t> </a:t>
            </a:r>
            <a:r>
              <a:rPr lang="en-US" sz="2400" dirty="0"/>
              <a:t>activity data!! </a:t>
            </a:r>
            <a:r>
              <a:rPr lang="en-US" sz="2000" dirty="0"/>
              <a:t>(</a:t>
            </a:r>
            <a:r>
              <a:rPr lang="en-US" sz="2000" i="1" dirty="0"/>
              <a:t>e.g., game state, user input</a:t>
            </a:r>
            <a:r>
              <a:rPr lang="en-US" sz="2000" dirty="0"/>
              <a:t>) 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override saving/restoring callbacks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retain objects (Fragments or LiveData)</a:t>
            </a:r>
          </a:p>
          <a:p>
            <a:pPr marL="742950" lvl="1" indent="-285750"/>
            <a:endParaRPr lang="en-US" sz="2000" dirty="0"/>
          </a:p>
          <a:p>
            <a:pPr marL="285750" indent="-285750"/>
            <a:r>
              <a:rPr lang="en-US" sz="2400" dirty="0"/>
              <a:t>Developers often </a:t>
            </a:r>
            <a:r>
              <a:rPr lang="en-US" sz="2400" b="1" dirty="0">
                <a:solidFill>
                  <a:srgbClr val="C00000"/>
                </a:solidFill>
              </a:rPr>
              <a:t>fail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identify the right data or save/restore incorrectly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0304CB7-77E8-8740-901A-4DE403F89368}"/>
              </a:ext>
            </a:extLst>
          </p:cNvPr>
          <p:cNvSpPr/>
          <p:nvPr/>
        </p:nvSpPr>
        <p:spPr>
          <a:xfrm>
            <a:off x="6131735" y="3666698"/>
            <a:ext cx="5564544" cy="1388201"/>
          </a:xfrm>
          <a:custGeom>
            <a:avLst/>
            <a:gdLst>
              <a:gd name="connsiteX0" fmla="*/ 3086100 w 6273800"/>
              <a:gd name="connsiteY0" fmla="*/ 1841500 h 1930400"/>
              <a:gd name="connsiteX1" fmla="*/ 6273800 w 6273800"/>
              <a:gd name="connsiteY1" fmla="*/ 1841500 h 1930400"/>
              <a:gd name="connsiteX2" fmla="*/ 6261100 w 6273800"/>
              <a:gd name="connsiteY2" fmla="*/ 0 h 1930400"/>
              <a:gd name="connsiteX3" fmla="*/ 0 w 6273800"/>
              <a:gd name="connsiteY3" fmla="*/ 38100 h 1930400"/>
              <a:gd name="connsiteX4" fmla="*/ 0 w 6273800"/>
              <a:gd name="connsiteY4" fmla="*/ 1930400 h 1930400"/>
              <a:gd name="connsiteX5" fmla="*/ 2273300 w 6273800"/>
              <a:gd name="connsiteY5" fmla="*/ 1930400 h 1930400"/>
              <a:gd name="connsiteX6" fmla="*/ 2273300 w 6273800"/>
              <a:gd name="connsiteY6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3800" h="1930400">
                <a:moveTo>
                  <a:pt x="3086100" y="1841500"/>
                </a:moveTo>
                <a:lnTo>
                  <a:pt x="6273800" y="1841500"/>
                </a:lnTo>
                <a:cubicBezTo>
                  <a:pt x="6269567" y="1227667"/>
                  <a:pt x="6265333" y="613833"/>
                  <a:pt x="6261100" y="0"/>
                </a:cubicBezTo>
                <a:lnTo>
                  <a:pt x="0" y="38100"/>
                </a:lnTo>
                <a:lnTo>
                  <a:pt x="0" y="1930400"/>
                </a:lnTo>
                <a:lnTo>
                  <a:pt x="2273300" y="1930400"/>
                </a:lnTo>
                <a:lnTo>
                  <a:pt x="2273300" y="1930400"/>
                </a:ln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9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65"/>
    </mc:Choice>
    <mc:Fallback xmlns="">
      <p:transition spd="slow" advTm="4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810B4-DAFE-F549-BC59-AC37F3BC57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D1EDD6-69DF-FD4D-8395-646A9469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Background</a:t>
            </a:r>
            <a:r>
              <a:rPr lang="en-US" sz="4000" dirty="0"/>
              <a:t>: Customized Handling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659E9B-EA9A-534E-9821-3D86736B2777}"/>
              </a:ext>
            </a:extLst>
          </p:cNvPr>
          <p:cNvSpPr/>
          <p:nvPr/>
        </p:nvSpPr>
        <p:spPr>
          <a:xfrm>
            <a:off x="7268045" y="3525991"/>
            <a:ext cx="640080" cy="1383035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Started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8468D7-6610-394E-9901-BF532C4B10F7}"/>
              </a:ext>
            </a:extLst>
          </p:cNvPr>
          <p:cNvSpPr/>
          <p:nvPr/>
        </p:nvSpPr>
        <p:spPr>
          <a:xfrm>
            <a:off x="8252495" y="3526751"/>
            <a:ext cx="1484430" cy="1384300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b" anchorCtr="0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Resumed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1C2D4-EE54-E245-A007-8F1E3AB1A0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970823" y="3923220"/>
            <a:ext cx="615950" cy="61595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6A05E1-2D7A-C040-9FB4-FB505146A129}"/>
              </a:ext>
            </a:extLst>
          </p:cNvPr>
          <p:cNvSpPr/>
          <p:nvPr/>
        </p:nvSpPr>
        <p:spPr>
          <a:xfrm>
            <a:off x="6262205" y="3524367"/>
            <a:ext cx="640080" cy="1380334"/>
          </a:xfrm>
          <a:prstGeom prst="roundRect">
            <a:avLst/>
          </a:prstGeom>
          <a:solidFill>
            <a:srgbClr val="A1B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Created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9936E21-6F88-2146-913E-B0FFC69EB94B}"/>
              </a:ext>
            </a:extLst>
          </p:cNvPr>
          <p:cNvCxnSpPr>
            <a:cxnSpLocks/>
            <a:stCxn id="14" idx="2"/>
            <a:endCxn id="7" idx="2"/>
          </p:cNvCxnSpPr>
          <p:nvPr/>
        </p:nvCxnSpPr>
        <p:spPr>
          <a:xfrm rot="16200000" flipH="1">
            <a:off x="7083003" y="4403943"/>
            <a:ext cx="4325" cy="1005840"/>
          </a:xfrm>
          <a:prstGeom prst="bentConnector3">
            <a:avLst>
              <a:gd name="adj1" fmla="val 538554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8541722-8E29-584E-8681-1C96B69B84D0}"/>
              </a:ext>
            </a:extLst>
          </p:cNvPr>
          <p:cNvSpPr txBox="1"/>
          <p:nvPr/>
        </p:nvSpPr>
        <p:spPr>
          <a:xfrm>
            <a:off x="6627700" y="5147029"/>
            <a:ext cx="10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onStart</a:t>
            </a:r>
            <a:r>
              <a:rPr lang="en-US" dirty="0">
                <a:latin typeface="Calibri Regular"/>
              </a:rPr>
              <a:t>()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D570C561-2870-FB41-A02F-DEBAAD717E5C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H="1">
            <a:off x="8291017" y="2823059"/>
            <a:ext cx="760" cy="1406625"/>
          </a:xfrm>
          <a:prstGeom prst="bentConnector3">
            <a:avLst>
              <a:gd name="adj1" fmla="val -3007894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E1793C8-0937-D346-8BDF-E3D9B969C9D3}"/>
              </a:ext>
            </a:extLst>
          </p:cNvPr>
          <p:cNvSpPr txBox="1"/>
          <p:nvPr/>
        </p:nvSpPr>
        <p:spPr>
          <a:xfrm>
            <a:off x="7584051" y="2918656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onResume</a:t>
            </a:r>
            <a:r>
              <a:rPr lang="en-US" dirty="0">
                <a:latin typeface="Calibri Regular"/>
              </a:rPr>
              <a:t>()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6EFD72-28B0-F04C-896A-7F22DF2C7DCC}"/>
              </a:ext>
            </a:extLst>
          </p:cNvPr>
          <p:cNvSpPr/>
          <p:nvPr/>
        </p:nvSpPr>
        <p:spPr>
          <a:xfrm>
            <a:off x="10246639" y="3499943"/>
            <a:ext cx="1484430" cy="1384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b" anchorCtr="0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/>
              </a:rPr>
              <a:t>Resumed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226CC04-7AEE-4941-9B68-C2D40F2910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2024" y="3932745"/>
            <a:ext cx="625235" cy="625235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F9350C5-B939-7648-8E7E-F116C94F2B7A}"/>
              </a:ext>
            </a:extLst>
          </p:cNvPr>
          <p:cNvCxnSpPr>
            <a:stCxn id="8" idx="2"/>
            <a:endCxn id="29" idx="2"/>
          </p:cNvCxnSpPr>
          <p:nvPr/>
        </p:nvCxnSpPr>
        <p:spPr>
          <a:xfrm rot="5400000" flipH="1" flipV="1">
            <a:off x="9978378" y="3900575"/>
            <a:ext cx="26808" cy="1994144"/>
          </a:xfrm>
          <a:prstGeom prst="bentConnector3">
            <a:avLst>
              <a:gd name="adj1" fmla="val -85273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7AE475-F373-9D43-9D1F-DEAD2AF2FCA7}"/>
              </a:ext>
            </a:extLst>
          </p:cNvPr>
          <p:cNvSpPr txBox="1"/>
          <p:nvPr/>
        </p:nvSpPr>
        <p:spPr>
          <a:xfrm>
            <a:off x="8599142" y="5165212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onConfigurationChanged</a:t>
            </a:r>
            <a:r>
              <a:rPr lang="en-US" dirty="0">
                <a:latin typeface="Calibri Regular"/>
              </a:rPr>
              <a:t>()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57915E-8685-8A4D-9C83-6533A7085E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824" y="3932745"/>
            <a:ext cx="625235" cy="62523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1344-7CBB-CB46-BEC9-78FF682C194F}"/>
              </a:ext>
            </a:extLst>
          </p:cNvPr>
          <p:cNvSpPr/>
          <p:nvPr/>
        </p:nvSpPr>
        <p:spPr>
          <a:xfrm>
            <a:off x="6096000" y="1731919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EECEC1C-7E49-7A41-8413-25669D41DFE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00197"/>
            <a:ext cx="769922" cy="769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B53FC7-2BAD-1C4E-B9AD-AEF5A6D8BD35}"/>
              </a:ext>
            </a:extLst>
          </p:cNvPr>
          <p:cNvSpPr txBox="1"/>
          <p:nvPr/>
        </p:nvSpPr>
        <p:spPr>
          <a:xfrm>
            <a:off x="7010400" y="198981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/>
              </a:rPr>
              <a:t>App launch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116847-8B14-4A44-9273-0C8ED3A1090D}"/>
              </a:ext>
            </a:extLst>
          </p:cNvPr>
          <p:cNvCxnSpPr>
            <a:cxnSpLocks/>
          </p:cNvCxnSpPr>
          <p:nvPr/>
        </p:nvCxnSpPr>
        <p:spPr>
          <a:xfrm>
            <a:off x="6582245" y="2721778"/>
            <a:ext cx="0" cy="7781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B88935-AA7A-BF4F-A50F-02CCA8F2E902}"/>
              </a:ext>
            </a:extLst>
          </p:cNvPr>
          <p:cNvSpPr txBox="1"/>
          <p:nvPr/>
        </p:nvSpPr>
        <p:spPr>
          <a:xfrm>
            <a:off x="6544343" y="2643965"/>
            <a:ext cx="120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 Regular"/>
              </a:rPr>
              <a:t>onCreate</a:t>
            </a:r>
            <a:r>
              <a:rPr lang="en-US" dirty="0">
                <a:latin typeface="Calibri Regular"/>
              </a:rPr>
              <a:t>()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98DA0DA5-B825-5547-8D72-8D724AD2CC85}"/>
              </a:ext>
            </a:extLst>
          </p:cNvPr>
          <p:cNvSpPr txBox="1">
            <a:spLocks/>
          </p:cNvSpPr>
          <p:nvPr/>
        </p:nvSpPr>
        <p:spPr>
          <a:xfrm>
            <a:off x="704414" y="1711932"/>
            <a:ext cx="5250720" cy="405376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chemeClr val="tx1"/>
                </a:solidFill>
                <a:latin typeface="Calibri Regular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b="1" dirty="0">
                <a:solidFill>
                  <a:srgbClr val="C00000"/>
                </a:solidFill>
              </a:rPr>
              <a:t>Manually</a:t>
            </a:r>
            <a:r>
              <a:rPr lang="en-US" sz="2400" dirty="0"/>
              <a:t> load resources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set flags (manifest) to bypass restarting</a:t>
            </a:r>
          </a:p>
          <a:p>
            <a:pPr lvl="1">
              <a:buFont typeface=".AppleSystemUIFont" charset="-120"/>
              <a:buChar char="-"/>
            </a:pPr>
            <a:r>
              <a:rPr lang="en-US" sz="2000" dirty="0"/>
              <a:t>override </a:t>
            </a:r>
            <a:r>
              <a:rPr lang="en-US" sz="2000" b="1" dirty="0"/>
              <a:t>onConfigurationChanged()</a:t>
            </a:r>
          </a:p>
          <a:p>
            <a:pPr lvl="1">
              <a:buFont typeface=".AppleSystemUIFont" charset="-120"/>
              <a:buChar char="-"/>
            </a:pPr>
            <a:endParaRPr lang="en-US" sz="2000" b="1" dirty="0"/>
          </a:p>
          <a:p>
            <a:pPr marL="285750" indent="-285750"/>
            <a:r>
              <a:rPr lang="en-US" sz="2400" b="1" dirty="0">
                <a:solidFill>
                  <a:srgbClr val="C00000"/>
                </a:solidFill>
              </a:rPr>
              <a:t>Non-trivial</a:t>
            </a:r>
            <a:r>
              <a:rPr lang="en-US" sz="2400" dirty="0"/>
              <a:t>; rarely used</a:t>
            </a:r>
          </a:p>
          <a:p>
            <a:pPr marL="742950" lvl="1" indent="-285750"/>
            <a:r>
              <a:rPr lang="en-US" sz="2000" dirty="0"/>
              <a:t>resource complexity</a:t>
            </a:r>
            <a:r>
              <a:rPr lang="en-US" sz="2000" b="1" dirty="0"/>
              <a:t> (16 types)</a:t>
            </a:r>
          </a:p>
          <a:p>
            <a:pPr marL="742950" lvl="1" indent="-285750"/>
            <a:r>
              <a:rPr lang="en-US" sz="2000" dirty="0"/>
              <a:t>usage complexity </a:t>
            </a:r>
            <a:r>
              <a:rPr lang="en-US" sz="2000" b="1" dirty="0"/>
              <a:t>(static vs. dynamic)</a:t>
            </a:r>
          </a:p>
          <a:p>
            <a:pPr marL="742950" lvl="1" indent="-285750"/>
            <a:r>
              <a:rPr lang="en-US" sz="2000" dirty="0"/>
              <a:t>need to </a:t>
            </a:r>
            <a:r>
              <a:rPr lang="en-US" sz="2000" b="1" dirty="0"/>
              <a:t>preserve</a:t>
            </a:r>
            <a:r>
              <a:rPr lang="en-US" sz="2000" dirty="0"/>
              <a:t> user changes</a:t>
            </a:r>
            <a:endParaRPr lang="en-US" sz="2000" b="1" dirty="0"/>
          </a:p>
          <a:p>
            <a:pPr marL="742950" lvl="1" indent="-285750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03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66"/>
    </mc:Choice>
    <mc:Fallback xmlns="">
      <p:transition spd="slow" advTm="49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E540-6BBC-7C46-A82A-A30A1708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Regular"/>
              </a:rPr>
              <a:t>Example Runtime Change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BB831-9175-484C-9413-EC2F527ED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Use </a:t>
            </a:r>
            <a:r>
              <a:rPr lang="en-US" sz="2800" b="1" dirty="0"/>
              <a:t>screen rotation </a:t>
            </a:r>
            <a:r>
              <a:rPr lang="en-US" sz="2800" dirty="0"/>
              <a:t>as an example, but also apply to other types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0918-FFB0-C84D-8562-C3FD727AFA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"/>
    </mc:Choice>
    <mc:Fallback xmlns="">
      <p:transition spd="slow" advTm="61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57730022-C13F-D74F-896F-42F51C7ED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Example 1</a:t>
            </a:r>
            <a:r>
              <a:rPr lang="en-US" altLang="en-US" sz="4000" dirty="0"/>
              <a:t>: Weather Data (Slowly) Reloaded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C7BCC-E479-C340-851D-4CF86860EB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MobiSys'18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210B0A-7C1A-4A40-89AA-D312A96A5865}"/>
              </a:ext>
            </a:extLst>
          </p:cNvPr>
          <p:cNvSpPr/>
          <p:nvPr/>
        </p:nvSpPr>
        <p:spPr>
          <a:xfrm>
            <a:off x="4339762" y="3332140"/>
            <a:ext cx="1072440" cy="83820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4992F-9A1C-E74F-8CBB-5422A9279129}"/>
              </a:ext>
            </a:extLst>
          </p:cNvPr>
          <p:cNvSpPr txBox="1"/>
          <p:nvPr/>
        </p:nvSpPr>
        <p:spPr>
          <a:xfrm>
            <a:off x="841612" y="5897325"/>
            <a:ext cx="1601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Regular"/>
              </a:rPr>
              <a:t>© Weather &amp; Clock</a:t>
            </a:r>
          </a:p>
        </p:txBody>
      </p:sp>
      <p:pic>
        <p:nvPicPr>
          <p:cNvPr id="14" name="weather-port_480">
            <a:hlinkClick r:id="" action="ppaction://media"/>
            <a:extLst>
              <a:ext uri="{FF2B5EF4-FFF2-40B4-BE49-F238E27FC236}">
                <a16:creationId xmlns:a16="http://schemas.microsoft.com/office/drawing/2014/main" id="{2329C438-2616-4644-A6CE-B5E23CD44DC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4480" y="1554480"/>
            <a:ext cx="2441448" cy="4308438"/>
          </a:xfrm>
          <a:prstGeom prst="rect">
            <a:avLst/>
          </a:prstGeom>
        </p:spPr>
      </p:pic>
      <p:pic>
        <p:nvPicPr>
          <p:cNvPr id="15" name="weather-land-rotate_480">
            <a:hlinkClick r:id="" action="ppaction://media"/>
            <a:extLst>
              <a:ext uri="{FF2B5EF4-FFF2-40B4-BE49-F238E27FC236}">
                <a16:creationId xmlns:a16="http://schemas.microsoft.com/office/drawing/2014/main" id="{32B99C25-82AA-9E49-B2B8-4C420BD2AE9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88152" y="2194560"/>
            <a:ext cx="5943600" cy="3343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DD74A-0C64-C84F-8C05-7F58964B106B}"/>
              </a:ext>
            </a:extLst>
          </p:cNvPr>
          <p:cNvSpPr txBox="1"/>
          <p:nvPr/>
        </p:nvSpPr>
        <p:spPr>
          <a:xfrm>
            <a:off x="4287228" y="4258713"/>
            <a:ext cx="1313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Runtime </a:t>
            </a:r>
          </a:p>
          <a:p>
            <a:pPr algn="ctr"/>
            <a:r>
              <a:rPr lang="en-US" sz="2400" dirty="0">
                <a:latin typeface="Calibri Regular"/>
                <a:ea typeface="Roboto" panose="02000000000000000000" pitchFamily="2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3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73">
        <p:fade/>
      </p:transition>
    </mc:Choice>
    <mc:Fallback xmlns="">
      <p:transition spd="med" advTm="11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8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  <p:extLst mod="1">
    <p:ext uri="{E180D4A7-C9FB-4DFB-919C-405C955672EB}">
      <p14:showEvtLst xmlns:p14="http://schemas.microsoft.com/office/powerpoint/2010/main">
        <p14:playEvt time="41" objId="14"/>
        <p14:stopEvt time="4583" objId="14"/>
        <p14:playEvt time="6676" objId="15"/>
        <p14:stopEvt time="10546" objId="1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7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9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2.3|4.5|8.7|9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5|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.4|7.3|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1.2|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5|1.9|1.5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2|1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2|1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.3|1.3|2.7|7.8|6.9|5|3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2|1|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8.6|1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2|1|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6.2|5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7|4.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.4|3.9|13.6|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heme/theme1.xml><?xml version="1.0" encoding="utf-8"?>
<a:theme xmlns:a="http://schemas.openxmlformats.org/drawingml/2006/main" name="UCRTemplate4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49760</TotalTime>
  <Words>1571</Words>
  <Application>Microsoft Macintosh PowerPoint</Application>
  <PresentationFormat>Widescreen</PresentationFormat>
  <Paragraphs>533</Paragraphs>
  <Slides>40</Slides>
  <Notes>40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.AppleSystemUIFont</vt:lpstr>
      <vt:lpstr>Arial</vt:lpstr>
      <vt:lpstr>Calibri</vt:lpstr>
      <vt:lpstr>Calibri Light</vt:lpstr>
      <vt:lpstr>Calibri Regular</vt:lpstr>
      <vt:lpstr>Chalkboard</vt:lpstr>
      <vt:lpstr>Courier</vt:lpstr>
      <vt:lpstr>Mangal</vt:lpstr>
      <vt:lpstr>Roboto</vt:lpstr>
      <vt:lpstr>System Font Regular</vt:lpstr>
      <vt:lpstr>Wingdings</vt:lpstr>
      <vt:lpstr>UCRTemplate4</vt:lpstr>
      <vt:lpstr>RuntimeDroid: Restarting-Free Runtime Change Handling for Android Apps</vt:lpstr>
      <vt:lpstr>What are “Runtime Changes”?</vt:lpstr>
      <vt:lpstr>PowerPoint Presentation</vt:lpstr>
      <vt:lpstr>Background: Standard Runtime Changes [1]</vt:lpstr>
      <vt:lpstr>Background: Purpose of Runtime Change Handling</vt:lpstr>
      <vt:lpstr>Background: Default Handling</vt:lpstr>
      <vt:lpstr>Background: Customized Handling</vt:lpstr>
      <vt:lpstr>Example Runtime Change Issues</vt:lpstr>
      <vt:lpstr>Example 1: Weather Data (Slowly) Reloaded</vt:lpstr>
      <vt:lpstr>Example 2: User Input and Dialog Disappear</vt:lpstr>
      <vt:lpstr>Example 3: Duplicated UIs</vt:lpstr>
      <vt:lpstr>Example 4: The Whole App Crashes</vt:lpstr>
      <vt:lpstr>Rise of Runtime Change Issues</vt:lpstr>
      <vt:lpstr>This Work</vt:lpstr>
      <vt:lpstr>Formative Study</vt:lpstr>
      <vt:lpstr>Study Settings</vt:lpstr>
      <vt:lpstr>Findings: Handling Adoption</vt:lpstr>
      <vt:lpstr>Findings: Issues and Causes</vt:lpstr>
      <vt:lpstr>This Work</vt:lpstr>
      <vt:lpstr>HotR- Overview</vt:lpstr>
      <vt:lpstr>HotR- Overview</vt:lpstr>
      <vt:lpstr>HotR- Overview</vt:lpstr>
      <vt:lpstr>HotR- Overview</vt:lpstr>
      <vt:lpstr>HotR: An Example</vt:lpstr>
      <vt:lpstr>HotR: Resource Hashmap Construction</vt:lpstr>
      <vt:lpstr>HotR: Identifying Alternative Resource </vt:lpstr>
      <vt:lpstr>HotR: Updating Alternative Resource</vt:lpstr>
      <vt:lpstr>HotR: From One View to All Views </vt:lpstr>
      <vt:lpstr>HotR: Traverse View Hierarchy</vt:lpstr>
      <vt:lpstr>This Work</vt:lpstr>
      <vt:lpstr>This Work</vt:lpstr>
      <vt:lpstr>Dynamic View Hierarchy Migration</vt:lpstr>
      <vt:lpstr>Example: Dynamic View Hierarchy Migration</vt:lpstr>
      <vt:lpstr>This Work</vt:lpstr>
      <vt:lpstr>Implementation</vt:lpstr>
      <vt:lpstr>This Work</vt:lpstr>
      <vt:lpstr>Evaluation: Methodology </vt:lpstr>
      <vt:lpstr>PowerPoint Presentation</vt:lpstr>
      <vt:lpstr>Takeaway</vt:lpstr>
      <vt:lpstr>Thank you!</vt:lpstr>
    </vt:vector>
  </TitlesOfParts>
  <Company>UC Riverside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Hirning</dc:creator>
  <cp:lastModifiedBy>Microsoft Office User</cp:lastModifiedBy>
  <cp:revision>1023</cp:revision>
  <cp:lastPrinted>2018-06-08T21:43:51Z</cp:lastPrinted>
  <dcterms:created xsi:type="dcterms:W3CDTF">2007-10-22T22:28:49Z</dcterms:created>
  <dcterms:modified xsi:type="dcterms:W3CDTF">2018-08-17T18:35:32Z</dcterms:modified>
</cp:coreProperties>
</file>